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34"/>
  </p:notesMasterIdLst>
  <p:sldIdLst>
    <p:sldId id="256" r:id="rId2"/>
    <p:sldId id="287" r:id="rId3"/>
    <p:sldId id="288" r:id="rId4"/>
    <p:sldId id="289" r:id="rId5"/>
    <p:sldId id="290" r:id="rId6"/>
    <p:sldId id="291" r:id="rId7"/>
    <p:sldId id="292" r:id="rId8"/>
    <p:sldId id="280" r:id="rId9"/>
    <p:sldId id="285" r:id="rId10"/>
    <p:sldId id="286" r:id="rId11"/>
    <p:sldId id="293" r:id="rId12"/>
    <p:sldId id="310" r:id="rId13"/>
    <p:sldId id="295" r:id="rId14"/>
    <p:sldId id="309" r:id="rId15"/>
    <p:sldId id="284" r:id="rId16"/>
    <p:sldId id="297" r:id="rId17"/>
    <p:sldId id="298" r:id="rId18"/>
    <p:sldId id="308" r:id="rId19"/>
    <p:sldId id="300" r:id="rId20"/>
    <p:sldId id="301" r:id="rId21"/>
    <p:sldId id="302" r:id="rId22"/>
    <p:sldId id="303" r:id="rId23"/>
    <p:sldId id="304" r:id="rId24"/>
    <p:sldId id="305" r:id="rId25"/>
    <p:sldId id="306" r:id="rId26"/>
    <p:sldId id="311" r:id="rId27"/>
    <p:sldId id="312" r:id="rId28"/>
    <p:sldId id="313" r:id="rId29"/>
    <p:sldId id="316" r:id="rId30"/>
    <p:sldId id="317" r:id="rId31"/>
    <p:sldId id="314" r:id="rId32"/>
    <p:sldId id="315"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88">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asha Woods" initials="" lastIdx="1" clrIdx="0"/>
  <p:cmAuthor id="1" name="Chris Aniszczyk"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2645A"/>
    <a:srgbClr val="EA933E"/>
    <a:srgbClr val="F3746D"/>
    <a:srgbClr val="FF931E"/>
    <a:srgbClr val="0070C0"/>
    <a:srgbClr val="000090"/>
    <a:srgbClr val="76BFD2"/>
    <a:srgbClr val="1F497D"/>
    <a:srgbClr val="660066"/>
    <a:srgbClr val="446C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961A77-ED01-44C8-A901-42D694407E73}">
  <a:tblStyle styleId="{2C961A77-ED01-44C8-A901-42D694407E73}"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09" autoAdjust="0"/>
    <p:restoredTop sz="93471" autoAdjust="0"/>
  </p:normalViewPr>
  <p:slideViewPr>
    <p:cSldViewPr snapToGrid="0" snapToObjects="1">
      <p:cViewPr varScale="1">
        <p:scale>
          <a:sx n="135" d="100"/>
          <a:sy n="135" d="100"/>
        </p:scale>
        <p:origin x="624" y="160"/>
      </p:cViewPr>
      <p:guideLst>
        <p:guide orient="horz" pos="1688"/>
        <p:guide pos="2880"/>
      </p:guideLst>
    </p:cSldViewPr>
  </p:slideViewPr>
  <p:outlineViewPr>
    <p:cViewPr>
      <p:scale>
        <a:sx n="33" d="100"/>
        <a:sy n="33" d="100"/>
      </p:scale>
      <p:origin x="0" y="-15040"/>
    </p:cViewPr>
  </p:outlineViewPr>
  <p:notesTextViewPr>
    <p:cViewPr>
      <p:scale>
        <a:sx n="1" d="1"/>
        <a:sy n="1" d="1"/>
      </p:scale>
      <p:origin x="0" y="0"/>
    </p:cViewPr>
  </p:notesTextViewPr>
  <p:sorterViewPr>
    <p:cViewPr>
      <p:scale>
        <a:sx n="150" d="100"/>
        <a:sy n="150" d="100"/>
      </p:scale>
      <p:origin x="0" y="467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Tree>
    <p:extLst>
      <p:ext uri="{BB962C8B-B14F-4D97-AF65-F5344CB8AC3E}">
        <p14:creationId xmlns:p14="http://schemas.microsoft.com/office/powerpoint/2010/main" val="1333966002"/>
      </p:ext>
    </p:extLst>
  </p:cSld>
  <p:clrMap bg1="lt1" tx1="dk1" bg2="dk2" tx2="lt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Century Gothic"/>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226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409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9752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billion containers a week is</a:t>
            </a:r>
            <a:r>
              <a:rPr lang="en-US" baseline="0" dirty="0" smtClean="0"/>
              <a:t> 3300 a second, and that statistic was from 2014</a:t>
            </a:r>
            <a:endParaRPr lang="en-US" dirty="0"/>
          </a:p>
        </p:txBody>
      </p:sp>
    </p:spTree>
    <p:extLst>
      <p:ext uri="{BB962C8B-B14F-4D97-AF65-F5344CB8AC3E}">
        <p14:creationId xmlns:p14="http://schemas.microsoft.com/office/powerpoint/2010/main" val="1842029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mtClean="0"/>
              <a:t>A </a:t>
            </a:r>
            <a:r>
              <a:rPr lang="en-US" dirty="0" smtClean="0"/>
              <a:t>1000 server deployment of state-of-the-art Intel servers housed at the Supernap Switch facility in Las Vegas. We encourage you to do large scale integration testing there before releases, and also to test experimental approaches and the scalability impact of pull requests.</a:t>
            </a:r>
          </a:p>
          <a:p>
            <a:endParaRPr lang="en-US" dirty="0"/>
          </a:p>
        </p:txBody>
      </p:sp>
    </p:spTree>
    <p:extLst>
      <p:ext uri="{BB962C8B-B14F-4D97-AF65-F5344CB8AC3E}">
        <p14:creationId xmlns:p14="http://schemas.microsoft.com/office/powerpoint/2010/main" val="1284453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916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52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0684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86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8326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2"/>
        <p:cNvGrpSpPr/>
        <p:nvPr/>
      </p:nvGrpSpPr>
      <p:grpSpPr>
        <a:xfrm>
          <a:off x="0" y="0"/>
          <a:ext cx="0" cy="0"/>
          <a:chOff x="0" y="0"/>
          <a:chExt cx="0" cy="0"/>
        </a:xfrm>
      </p:grpSpPr>
      <p:sp>
        <p:nvSpPr>
          <p:cNvPr id="53" name="Shape 53"/>
          <p:cNvSpPr/>
          <p:nvPr/>
        </p:nvSpPr>
        <p:spPr>
          <a:xfrm>
            <a:off x="-1192" y="0"/>
            <a:ext cx="9144000" cy="5143500"/>
          </a:xfrm>
          <a:prstGeom prst="rect">
            <a:avLst/>
          </a:prstGeom>
          <a:solidFill>
            <a:schemeClr val="lt1"/>
          </a:solidFill>
          <a:ln>
            <a:noFill/>
          </a:ln>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54" name="Shape 54" descr="CNCF_PPT_Background_v1-01.png"/>
          <p:cNvPicPr preferRelativeResize="0"/>
          <p:nvPr/>
        </p:nvPicPr>
        <p:blipFill rotWithShape="1">
          <a:blip r:embed="rId2" cstate="screen">
            <a:alphaModFix/>
            <a:extLst>
              <a:ext uri="{28A0092B-C50C-407E-A947-70E740481C1C}">
                <a14:useLocalDpi xmlns:a14="http://schemas.microsoft.com/office/drawing/2010/main"/>
              </a:ext>
            </a:extLst>
          </a:blip>
          <a:srcRect r="3614"/>
          <a:stretch/>
        </p:blipFill>
        <p:spPr>
          <a:xfrm>
            <a:off x="330221" y="0"/>
            <a:ext cx="8813700" cy="5171175"/>
          </a:xfrm>
          <a:prstGeom prst="rect">
            <a:avLst/>
          </a:prstGeom>
          <a:noFill/>
          <a:ln>
            <a:noFill/>
          </a:ln>
        </p:spPr>
      </p:pic>
      <p:sp>
        <p:nvSpPr>
          <p:cNvPr id="55" name="Shape 55"/>
          <p:cNvSpPr txBox="1">
            <a:spLocks noGrp="1"/>
          </p:cNvSpPr>
          <p:nvPr>
            <p:ph type="ctrTitle"/>
          </p:nvPr>
        </p:nvSpPr>
        <p:spPr>
          <a:xfrm>
            <a:off x="266262" y="2196913"/>
            <a:ext cx="4867875" cy="1396125"/>
          </a:xfrm>
          <a:prstGeom prst="rect">
            <a:avLst/>
          </a:prstGeom>
          <a:noFill/>
          <a:ln>
            <a:noFill/>
          </a:ln>
        </p:spPr>
        <p:txBody>
          <a:bodyPr lIns="121900" tIns="121900" rIns="121900" bIns="121900" anchor="ctr" anchorCtr="0"/>
          <a:lstStyle>
            <a:lvl1pPr marL="0" marR="0" lvl="0" indent="0" algn="l" rtl="0">
              <a:spcBef>
                <a:spcPts val="0"/>
              </a:spcBef>
              <a:buClr>
                <a:srgbClr val="446CA9"/>
              </a:buClr>
              <a:buFont typeface="Helvetica Neue"/>
              <a:buNone/>
              <a:defRPr sz="3825" b="0" i="0" u="none" strike="noStrike" cap="none">
                <a:solidFill>
                  <a:srgbClr val="446CA9"/>
                </a:solidFill>
                <a:latin typeface="Century Gothic"/>
                <a:ea typeface="Century Gothic"/>
                <a:cs typeface="Century Gothic"/>
                <a:sym typeface="Helvetica Neu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dirty="0"/>
          </a:p>
        </p:txBody>
      </p:sp>
      <p:sp>
        <p:nvSpPr>
          <p:cNvPr id="56" name="Shape 56"/>
          <p:cNvSpPr txBox="1">
            <a:spLocks noGrp="1"/>
          </p:cNvSpPr>
          <p:nvPr>
            <p:ph type="subTitle" idx="1"/>
          </p:nvPr>
        </p:nvSpPr>
        <p:spPr>
          <a:xfrm>
            <a:off x="266262" y="3763298"/>
            <a:ext cx="4008825" cy="533925"/>
          </a:xfrm>
          <a:prstGeom prst="rect">
            <a:avLst/>
          </a:prstGeom>
          <a:noFill/>
          <a:ln>
            <a:noFill/>
          </a:ln>
        </p:spPr>
        <p:txBody>
          <a:bodyPr lIns="121900" tIns="121900" rIns="121900" bIns="121900" anchor="t" anchorCtr="0"/>
          <a:lstStyle>
            <a:lvl1pPr marL="0" marR="0" lvl="0" indent="0" algn="l" rtl="0">
              <a:spcBef>
                <a:spcPts val="375"/>
              </a:spcBef>
              <a:buClr>
                <a:srgbClr val="446CA9"/>
              </a:buClr>
              <a:buFont typeface="Arial"/>
              <a:buNone/>
              <a:defRPr sz="1800" b="0" i="0" u="none" strike="noStrike" cap="none">
                <a:solidFill>
                  <a:schemeClr val="dk1"/>
                </a:solidFill>
                <a:latin typeface="Century Gothic"/>
                <a:ea typeface="Century Gothic"/>
                <a:cs typeface="Century Gothic"/>
                <a:sym typeface="Helvetica Neue"/>
              </a:defRPr>
            </a:lvl1pPr>
            <a:lvl2pPr marL="457200" marR="0" lvl="1" indent="0" algn="ctr" rtl="0">
              <a:spcBef>
                <a:spcPts val="525"/>
              </a:spcBef>
              <a:buClr>
                <a:srgbClr val="446CA9"/>
              </a:buClr>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9pPr>
          </a:lstStyle>
          <a:p>
            <a:endParaRPr dirty="0"/>
          </a:p>
        </p:txBody>
      </p:sp>
      <p:pic>
        <p:nvPicPr>
          <p:cNvPr id="57" name="Shape 57" descr="CNCF_Pantone.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3935" y="334187"/>
            <a:ext cx="2798100" cy="795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Shape 65"/>
        <p:cNvGrpSpPr/>
        <p:nvPr/>
      </p:nvGrpSpPr>
      <p:grpSpPr>
        <a:xfrm>
          <a:off x="0" y="0"/>
          <a:ext cx="0" cy="0"/>
          <a:chOff x="0" y="0"/>
          <a:chExt cx="0" cy="0"/>
        </a:xfrm>
      </p:grpSpPr>
      <p:sp>
        <p:nvSpPr>
          <p:cNvPr id="66" name="Shape 66"/>
          <p:cNvSpPr/>
          <p:nvPr/>
        </p:nvSpPr>
        <p:spPr>
          <a:xfrm>
            <a:off x="-1" y="0"/>
            <a:ext cx="9144000" cy="5143500"/>
          </a:xfrm>
          <a:prstGeom prst="rect">
            <a:avLst/>
          </a:prstGeom>
          <a:solidFill>
            <a:schemeClr val="lt1"/>
          </a:solidFill>
          <a:ln>
            <a:noFill/>
          </a:ln>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entury Gothic"/>
              <a:ea typeface="Century Gothic"/>
              <a:cs typeface="Century Gothic"/>
              <a:sym typeface="Calibri"/>
            </a:endParaRPr>
          </a:p>
        </p:txBody>
      </p:sp>
      <p:pic>
        <p:nvPicPr>
          <p:cNvPr id="67" name="Shape 67" descr="CNCF_PPT_Background_v1-01.png"/>
          <p:cNvPicPr preferRelativeResize="0"/>
          <p:nvPr/>
        </p:nvPicPr>
        <p:blipFill rotWithShape="1">
          <a:blip r:embed="rId2" cstate="screen">
            <a:alphaModFix/>
            <a:extLst>
              <a:ext uri="{28A0092B-C50C-407E-A947-70E740481C1C}">
                <a14:useLocalDpi xmlns:a14="http://schemas.microsoft.com/office/drawing/2010/main"/>
              </a:ext>
            </a:extLst>
          </a:blip>
          <a:srcRect r="3614"/>
          <a:stretch/>
        </p:blipFill>
        <p:spPr>
          <a:xfrm flipH="1">
            <a:off x="77" y="0"/>
            <a:ext cx="8813700" cy="5171175"/>
          </a:xfrm>
          <a:prstGeom prst="rect">
            <a:avLst/>
          </a:prstGeom>
          <a:noFill/>
          <a:ln>
            <a:noFill/>
          </a:ln>
        </p:spPr>
      </p:pic>
      <p:sp>
        <p:nvSpPr>
          <p:cNvPr id="68" name="Shape 68"/>
          <p:cNvSpPr txBox="1">
            <a:spLocks noGrp="1"/>
          </p:cNvSpPr>
          <p:nvPr>
            <p:ph type="ctrTitle"/>
          </p:nvPr>
        </p:nvSpPr>
        <p:spPr>
          <a:xfrm>
            <a:off x="3965525" y="2585068"/>
            <a:ext cx="3306132" cy="449470"/>
          </a:xfrm>
          <a:prstGeom prst="rect">
            <a:avLst/>
          </a:prstGeom>
          <a:noFill/>
          <a:ln>
            <a:noFill/>
          </a:ln>
        </p:spPr>
        <p:txBody>
          <a:bodyPr lIns="121900" tIns="121900" rIns="121900" bIns="121900" anchor="ctr" anchorCtr="0"/>
          <a:lstStyle>
            <a:lvl1pPr marL="0" marR="0" lvl="0" indent="0" algn="l" rtl="0">
              <a:spcBef>
                <a:spcPts val="0"/>
              </a:spcBef>
              <a:buClr>
                <a:srgbClr val="446CA9"/>
              </a:buClr>
              <a:buFont typeface="Helvetica Neue"/>
              <a:buNone/>
              <a:defRPr sz="2775" b="0" i="0" u="none" strike="noStrike" cap="none">
                <a:solidFill>
                  <a:srgbClr val="446CA9"/>
                </a:solidFill>
                <a:latin typeface="Century Gothic"/>
                <a:ea typeface="Century Gothic"/>
                <a:cs typeface="Century Gothic"/>
                <a:sym typeface="Helvetica Neu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dirty="0"/>
          </a:p>
        </p:txBody>
      </p:sp>
      <p:sp>
        <p:nvSpPr>
          <p:cNvPr id="69" name="Shape 69"/>
          <p:cNvSpPr txBox="1">
            <a:spLocks noGrp="1"/>
          </p:cNvSpPr>
          <p:nvPr>
            <p:ph type="subTitle" idx="1"/>
          </p:nvPr>
        </p:nvSpPr>
        <p:spPr>
          <a:xfrm>
            <a:off x="3965524" y="3304503"/>
            <a:ext cx="3612825" cy="533925"/>
          </a:xfrm>
          <a:prstGeom prst="rect">
            <a:avLst/>
          </a:prstGeom>
          <a:noFill/>
          <a:ln>
            <a:noFill/>
          </a:ln>
        </p:spPr>
        <p:txBody>
          <a:bodyPr lIns="121900" tIns="121900" rIns="121900" bIns="121900" anchor="t" anchorCtr="0"/>
          <a:lstStyle>
            <a:lvl1pPr marL="0" marR="0" lvl="0" indent="0" algn="l" rtl="0">
              <a:spcBef>
                <a:spcPts val="375"/>
              </a:spcBef>
              <a:buClr>
                <a:srgbClr val="446CA9"/>
              </a:buClr>
              <a:buFont typeface="Arial"/>
              <a:buNone/>
              <a:defRPr sz="1800" b="0" i="0" u="none" strike="noStrike" cap="none">
                <a:solidFill>
                  <a:schemeClr val="dk1"/>
                </a:solidFill>
                <a:latin typeface="Century Gothic"/>
                <a:ea typeface="Century Gothic"/>
                <a:cs typeface="Century Gothic"/>
                <a:sym typeface="Helvetica Neue"/>
              </a:defRPr>
            </a:lvl1pPr>
            <a:lvl2pPr marL="457200" marR="0" lvl="1" indent="0" algn="ctr" rtl="0">
              <a:spcBef>
                <a:spcPts val="525"/>
              </a:spcBef>
              <a:buClr>
                <a:srgbClr val="446CA9"/>
              </a:buClr>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9pPr>
          </a:lstStyle>
          <a:p>
            <a:endParaRPr dirty="0"/>
          </a:p>
        </p:txBody>
      </p:sp>
      <p:pic>
        <p:nvPicPr>
          <p:cNvPr id="70" name="Shape 70" descr="CNCF_Pantone.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075172" y="2061264"/>
            <a:ext cx="1206000" cy="342900"/>
          </a:xfrm>
          <a:prstGeom prst="rect">
            <a:avLst/>
          </a:prstGeom>
          <a:noFill/>
          <a:ln>
            <a:noFill/>
          </a:ln>
        </p:spPr>
      </p:pic>
      <p:sp>
        <p:nvSpPr>
          <p:cNvPr id="71" name="Shape 71"/>
          <p:cNvSpPr txBox="1">
            <a:spLocks noGrp="1"/>
          </p:cNvSpPr>
          <p:nvPr>
            <p:ph type="sldNum" idx="12"/>
          </p:nvPr>
        </p:nvSpPr>
        <p:spPr>
          <a:xfrm>
            <a:off x="8556784" y="4749851"/>
            <a:ext cx="548775" cy="393525"/>
          </a:xfrm>
          <a:prstGeom prst="rect">
            <a:avLst/>
          </a:prstGeom>
        </p:spPr>
        <p:txBody>
          <a:bodyPr lIns="121900" tIns="60925" rIns="121900" bIns="60925" anchor="ctr" anchorCtr="0">
            <a:noAutofit/>
          </a:bodyPr>
          <a:lstStyle>
            <a:lvl1pPr>
              <a:defRPr>
                <a:latin typeface="Century Gothic"/>
                <a:ea typeface="Century Gothic"/>
                <a:cs typeface="Century Gothic"/>
              </a:defRPr>
            </a:lvl1pPr>
          </a:lstStyle>
          <a:p>
            <a:fld id="{00000000-1234-1234-1234-123412341234}" type="slidenum">
              <a:rPr lang="en-US" smtClean="0">
                <a:solidFill>
                  <a:schemeClr val="dk1"/>
                </a:solidFill>
              </a:rPr>
              <a:pPr/>
              <a:t>‹#›</a:t>
            </a:fld>
            <a:endParaRPr lang="en-US" dirty="0">
              <a:solidFill>
                <a:schemeClr val="dk1"/>
              </a:solidFill>
            </a:endParaRPr>
          </a:p>
        </p:txBody>
      </p:sp>
    </p:spTree>
    <p:extLst>
      <p:ext uri="{BB962C8B-B14F-4D97-AF65-F5344CB8AC3E}">
        <p14:creationId xmlns:p14="http://schemas.microsoft.com/office/powerpoint/2010/main" val="2979118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Shape 44"/>
          <p:cNvSpPr/>
          <p:nvPr userDrawn="1"/>
        </p:nvSpPr>
        <p:spPr>
          <a:xfrm>
            <a:off x="-1" y="0"/>
            <a:ext cx="9144000" cy="770672"/>
          </a:xfrm>
          <a:prstGeom prst="rect">
            <a:avLst/>
          </a:prstGeom>
          <a:solidFill>
            <a:srgbClr val="275187"/>
          </a:solidFill>
          <a:ln>
            <a:noFill/>
          </a:ln>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2" name="Shape 46"/>
          <p:cNvSpPr txBox="1">
            <a:spLocks noGrp="1"/>
          </p:cNvSpPr>
          <p:nvPr>
            <p:ph type="title"/>
          </p:nvPr>
        </p:nvSpPr>
        <p:spPr>
          <a:xfrm>
            <a:off x="164469" y="96347"/>
            <a:ext cx="8755595" cy="674325"/>
          </a:xfrm>
          <a:prstGeom prst="rect">
            <a:avLst/>
          </a:prstGeom>
          <a:noFill/>
          <a:ln>
            <a:noFill/>
          </a:ln>
        </p:spPr>
        <p:txBody>
          <a:bodyPr lIns="121900" tIns="121900" rIns="121900" bIns="121900" anchor="ctr" anchorCtr="0"/>
          <a:lstStyle>
            <a:lvl1pPr marL="0" marR="0" lvl="0" indent="0" algn="l" rtl="0">
              <a:spcBef>
                <a:spcPts val="0"/>
              </a:spcBef>
              <a:buClr>
                <a:srgbClr val="FFFFFF"/>
              </a:buClr>
              <a:buSzPct val="44186"/>
              <a:buFont typeface="Helvetica Neue"/>
              <a:buNone/>
              <a:defRPr sz="2600" b="0" i="0" u="none" strike="noStrike" cap="none">
                <a:solidFill>
                  <a:srgbClr val="FFFFFF"/>
                </a:solidFill>
                <a:latin typeface="Century Gothic"/>
                <a:ea typeface="Century Gothic"/>
                <a:cs typeface="Century Gothic"/>
                <a:sym typeface="Helvetica Neue"/>
              </a:defRPr>
            </a:lvl1pPr>
            <a:lvl2pPr marL="0" marR="0" lvl="1" indent="0" algn="l" rtl="0">
              <a:spcBef>
                <a:spcPts val="0"/>
              </a:spcBef>
              <a:buSzPct val="100000"/>
              <a:defRPr sz="1425"/>
            </a:lvl2pPr>
            <a:lvl3pPr marL="0" marR="0" lvl="2" indent="0" algn="l" rtl="0">
              <a:spcBef>
                <a:spcPts val="0"/>
              </a:spcBef>
              <a:buSzPct val="100000"/>
              <a:defRPr sz="1425"/>
            </a:lvl3pPr>
            <a:lvl4pPr marL="0" marR="0" lvl="3" indent="0" algn="l" rtl="0">
              <a:spcBef>
                <a:spcPts val="0"/>
              </a:spcBef>
              <a:buSzPct val="100000"/>
              <a:defRPr sz="1425"/>
            </a:lvl4pPr>
            <a:lvl5pPr marL="0" marR="0" lvl="4" indent="0" algn="l" rtl="0">
              <a:spcBef>
                <a:spcPts val="0"/>
              </a:spcBef>
              <a:buSzPct val="100000"/>
              <a:defRPr sz="1425"/>
            </a:lvl5pPr>
            <a:lvl6pPr marL="0" marR="0" lvl="5" indent="0" algn="l" rtl="0">
              <a:spcBef>
                <a:spcPts val="0"/>
              </a:spcBef>
              <a:buSzPct val="100000"/>
              <a:defRPr sz="1425"/>
            </a:lvl6pPr>
            <a:lvl7pPr marL="0" marR="0" lvl="6" indent="0" algn="l" rtl="0">
              <a:spcBef>
                <a:spcPts val="0"/>
              </a:spcBef>
              <a:buSzPct val="100000"/>
              <a:defRPr sz="1425"/>
            </a:lvl7pPr>
            <a:lvl8pPr marL="0" marR="0" lvl="7" indent="0" algn="l" rtl="0">
              <a:spcBef>
                <a:spcPts val="0"/>
              </a:spcBef>
              <a:buSzPct val="100000"/>
              <a:defRPr sz="1425"/>
            </a:lvl8pPr>
            <a:lvl9pPr marL="0" marR="0" lvl="8" indent="0" algn="l" rtl="0">
              <a:spcBef>
                <a:spcPts val="0"/>
              </a:spcBef>
              <a:buSzPct val="100000"/>
              <a:defRPr sz="1425"/>
            </a:lvl9pPr>
          </a:lstStyle>
          <a:p>
            <a:endParaRPr dirty="0"/>
          </a:p>
        </p:txBody>
      </p:sp>
      <p:sp>
        <p:nvSpPr>
          <p:cNvPr id="16" name="Shape 50"/>
          <p:cNvSpPr txBox="1">
            <a:spLocks noGrp="1"/>
          </p:cNvSpPr>
          <p:nvPr>
            <p:ph type="sldNum" idx="12"/>
          </p:nvPr>
        </p:nvSpPr>
        <p:spPr>
          <a:xfrm>
            <a:off x="8570221" y="4787243"/>
            <a:ext cx="425730" cy="273825"/>
          </a:xfrm>
          <a:prstGeom prst="rect">
            <a:avLst/>
          </a:prstGeom>
          <a:noFill/>
          <a:ln>
            <a:noFill/>
          </a:ln>
        </p:spPr>
        <p:txBody>
          <a:bodyPr lIns="121900" tIns="60925" rIns="121900" bIns="60925" anchor="ctr" anchorCtr="0">
            <a:noAutofit/>
          </a:bodyPr>
          <a:lstStyle>
            <a:lvl1pPr>
              <a:defRPr>
                <a:latin typeface="Century Gothic"/>
                <a:ea typeface="Century Gothic"/>
                <a:cs typeface="Century Gothic"/>
              </a:defRPr>
            </a:lvl1pPr>
          </a:lstStyle>
          <a:p>
            <a:pPr algn="r">
              <a:buSzPct val="25000"/>
            </a:pPr>
            <a:fld id="{00000000-1234-1234-1234-123412341234}" type="slidenum">
              <a:rPr lang="en-US" sz="975" smtClean="0">
                <a:solidFill>
                  <a:srgbClr val="7F7F7F"/>
                </a:solidFill>
                <a:sym typeface="Helvetica Neue"/>
              </a:rPr>
              <a:pPr algn="r">
                <a:buSzPct val="25000"/>
              </a:pPr>
              <a:t>‹#›</a:t>
            </a:fld>
            <a:endParaRPr lang="en-US" sz="975" dirty="0">
              <a:solidFill>
                <a:srgbClr val="7F7F7F"/>
              </a:solidFill>
              <a:sym typeface="Helvetica Neue"/>
            </a:endParaRPr>
          </a:p>
        </p:txBody>
      </p:sp>
      <p:sp>
        <p:nvSpPr>
          <p:cNvPr id="3" name="Content Placeholder 2"/>
          <p:cNvSpPr>
            <a:spLocks noGrp="1"/>
          </p:cNvSpPr>
          <p:nvPr>
            <p:ph sz="quarter" idx="13"/>
          </p:nvPr>
        </p:nvSpPr>
        <p:spPr>
          <a:xfrm>
            <a:off x="409575" y="957263"/>
            <a:ext cx="8359775" cy="3589337"/>
          </a:xfrm>
        </p:spPr>
        <p:txBody>
          <a:bodyPr/>
          <a:lstStyle>
            <a:lvl1pPr>
              <a:defRPr lang="en-US" sz="2400" b="0" i="0" u="none" strike="noStrike" cap="none" dirty="0" smtClean="0">
                <a:solidFill>
                  <a:schemeClr val="tx1">
                    <a:lumMod val="65000"/>
                    <a:lumOff val="35000"/>
                  </a:schemeClr>
                </a:solidFill>
                <a:latin typeface="Century Gothic"/>
                <a:ea typeface="Century Gothic"/>
                <a:cs typeface="Century Gothic"/>
                <a:sym typeface="Helvetica Neue"/>
              </a:defRPr>
            </a:lvl1pPr>
            <a:lvl2pPr>
              <a:defRPr sz="1600" baseline="0">
                <a:solidFill>
                  <a:schemeClr val="tx1">
                    <a:lumMod val="65000"/>
                    <a:lumOff val="35000"/>
                  </a:schemeClr>
                </a:solidFill>
                <a:latin typeface="Century Gothic" charset="0"/>
              </a:defRPr>
            </a:lvl2pPr>
            <a:lvl3pPr>
              <a:defRPr lang="en-US" sz="1100" b="0" i="0" u="none" strike="noStrike" cap="none" baseline="0" dirty="0" smtClean="0">
                <a:solidFill>
                  <a:schemeClr val="tx1">
                    <a:lumMod val="65000"/>
                    <a:lumOff val="35000"/>
                  </a:schemeClr>
                </a:solidFill>
                <a:latin typeface="Century Gothic" charset="0"/>
                <a:ea typeface="Helvetica Neue"/>
                <a:cs typeface="Helvetica Neue"/>
                <a:sym typeface="Helvetica Neue"/>
              </a:defRPr>
            </a:lvl3pPr>
            <a:lvl4pPr>
              <a:defRPr lang="en-US" sz="1100" b="0" i="0" u="none" strike="noStrike" cap="none" baseline="0" dirty="0" smtClean="0">
                <a:solidFill>
                  <a:schemeClr val="tx1">
                    <a:lumMod val="65000"/>
                    <a:lumOff val="35000"/>
                  </a:schemeClr>
                </a:solidFill>
                <a:latin typeface="Century Gothic" charset="0"/>
                <a:ea typeface="Helvetica Neue"/>
                <a:cs typeface="Helvetica Neue"/>
                <a:sym typeface="Helvetica Neue"/>
              </a:defRPr>
            </a:lvl4pPr>
            <a:lvl5pPr>
              <a:defRPr lang="en-US" sz="1100" b="0" i="0" u="none" strike="noStrike" cap="none" baseline="0" dirty="0" smtClean="0">
                <a:solidFill>
                  <a:schemeClr val="tx1">
                    <a:lumMod val="65000"/>
                    <a:lumOff val="35000"/>
                  </a:schemeClr>
                </a:solidFill>
                <a:latin typeface="Century Gothic" charset="0"/>
                <a:ea typeface="Helvetica Neue"/>
                <a:cs typeface="Helvetica Neue"/>
                <a:sym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0474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
        <p:cNvGrpSpPr/>
        <p:nvPr/>
      </p:nvGrpSpPr>
      <p:grpSpPr>
        <a:xfrm>
          <a:off x="0" y="0"/>
          <a:ext cx="0" cy="0"/>
          <a:chOff x="0" y="0"/>
          <a:chExt cx="0" cy="0"/>
        </a:xfrm>
      </p:grpSpPr>
      <p:sp>
        <p:nvSpPr>
          <p:cNvPr id="44" name="Shape 44"/>
          <p:cNvSpPr/>
          <p:nvPr/>
        </p:nvSpPr>
        <p:spPr>
          <a:xfrm>
            <a:off x="-1" y="0"/>
            <a:ext cx="9144000" cy="770672"/>
          </a:xfrm>
          <a:prstGeom prst="rect">
            <a:avLst/>
          </a:prstGeom>
          <a:solidFill>
            <a:srgbClr val="275187"/>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46" name="Shape 46"/>
          <p:cNvSpPr txBox="1">
            <a:spLocks noGrp="1"/>
          </p:cNvSpPr>
          <p:nvPr>
            <p:ph type="title"/>
          </p:nvPr>
        </p:nvSpPr>
        <p:spPr>
          <a:xfrm>
            <a:off x="164469" y="35454"/>
            <a:ext cx="8774257" cy="674325"/>
          </a:xfrm>
          <a:prstGeom prst="rect">
            <a:avLst/>
          </a:prstGeom>
          <a:noFill/>
          <a:ln>
            <a:noFill/>
          </a:ln>
        </p:spPr>
        <p:txBody>
          <a:bodyPr lIns="121900" tIns="121900" rIns="121900" bIns="121900" anchor="ctr" anchorCtr="0"/>
          <a:lstStyle>
            <a:lvl1pPr marL="0" marR="0" lvl="0" indent="0" algn="l" rtl="0">
              <a:spcBef>
                <a:spcPts val="0"/>
              </a:spcBef>
              <a:buClr>
                <a:srgbClr val="FFFFFF"/>
              </a:buClr>
              <a:buSzPct val="44186"/>
              <a:buFont typeface="Helvetica Neue"/>
              <a:buNone/>
              <a:defRPr sz="4300" b="0" i="0" u="none" strike="noStrike" cap="none">
                <a:solidFill>
                  <a:srgbClr val="FFFFFF"/>
                </a:solidFill>
                <a:latin typeface="Helvetica Neue"/>
                <a:ea typeface="Helvetica Neue"/>
                <a:cs typeface="Helvetica Neue"/>
                <a:sym typeface="Helvetica Neue"/>
              </a:defRPr>
            </a:lvl1pPr>
            <a:lvl2pPr marL="0" marR="0" lvl="1" indent="0" algn="l" rtl="0">
              <a:spcBef>
                <a:spcPts val="0"/>
              </a:spcBef>
              <a:buSzPct val="100000"/>
              <a:defRPr sz="1900"/>
            </a:lvl2pPr>
            <a:lvl3pPr marL="0" marR="0" lvl="2" indent="0" algn="l" rtl="0">
              <a:spcBef>
                <a:spcPts val="0"/>
              </a:spcBef>
              <a:buSzPct val="100000"/>
              <a:defRPr sz="1900"/>
            </a:lvl3pPr>
            <a:lvl4pPr marL="0" marR="0" lvl="3" indent="0" algn="l" rtl="0">
              <a:spcBef>
                <a:spcPts val="0"/>
              </a:spcBef>
              <a:buSzPct val="100000"/>
              <a:defRPr sz="1900"/>
            </a:lvl4pPr>
            <a:lvl5pPr marL="0" marR="0" lvl="4" indent="0" algn="l" rtl="0">
              <a:spcBef>
                <a:spcPts val="0"/>
              </a:spcBef>
              <a:buSzPct val="100000"/>
              <a:defRPr sz="1900"/>
            </a:lvl5pPr>
            <a:lvl6pPr marL="0" marR="0" lvl="5" indent="0" algn="l" rtl="0">
              <a:spcBef>
                <a:spcPts val="0"/>
              </a:spcBef>
              <a:buSzPct val="100000"/>
              <a:defRPr sz="1900"/>
            </a:lvl6pPr>
            <a:lvl7pPr marL="0" marR="0" lvl="6" indent="0" algn="l" rtl="0">
              <a:spcBef>
                <a:spcPts val="0"/>
              </a:spcBef>
              <a:buSzPct val="100000"/>
              <a:defRPr sz="1900"/>
            </a:lvl7pPr>
            <a:lvl8pPr marL="0" marR="0" lvl="7" indent="0" algn="l" rtl="0">
              <a:spcBef>
                <a:spcPts val="0"/>
              </a:spcBef>
              <a:buSzPct val="100000"/>
              <a:defRPr sz="1900"/>
            </a:lvl8pPr>
            <a:lvl9pPr marL="0" marR="0" lvl="8" indent="0" algn="l" rtl="0">
              <a:spcBef>
                <a:spcPts val="0"/>
              </a:spcBef>
              <a:buSzPct val="100000"/>
              <a:defRPr sz="1900"/>
            </a:lvl9pPr>
          </a:lstStyle>
          <a:p>
            <a:endParaRPr dirty="0"/>
          </a:p>
        </p:txBody>
      </p:sp>
      <p:sp>
        <p:nvSpPr>
          <p:cNvPr id="47" name="Shape 47"/>
          <p:cNvSpPr txBox="1">
            <a:spLocks noGrp="1"/>
          </p:cNvSpPr>
          <p:nvPr>
            <p:ph type="body" idx="1"/>
          </p:nvPr>
        </p:nvSpPr>
        <p:spPr>
          <a:xfrm>
            <a:off x="237566" y="1279023"/>
            <a:ext cx="8701160" cy="3315600"/>
          </a:xfrm>
          <a:prstGeom prst="rect">
            <a:avLst/>
          </a:prstGeom>
          <a:noFill/>
          <a:ln>
            <a:noFill/>
          </a:ln>
        </p:spPr>
        <p:txBody>
          <a:bodyPr lIns="121900" tIns="121900" rIns="121900" bIns="121900" anchor="t" anchorCtr="0"/>
          <a:lstStyle>
            <a:lvl1pPr marL="457200" marR="0" lvl="0" indent="-215900" algn="l" rtl="0">
              <a:spcBef>
                <a:spcPts val="700"/>
              </a:spcBef>
              <a:buClr>
                <a:srgbClr val="446CA9"/>
              </a:buClr>
              <a:buSzPct val="51351"/>
              <a:buFont typeface="Arial"/>
              <a:buChar char="•"/>
              <a:defRPr sz="3700" b="0" i="0" u="none" strike="noStrike" cap="none">
                <a:solidFill>
                  <a:schemeClr val="dk1"/>
                </a:solidFill>
                <a:latin typeface="Helvetica Neue"/>
                <a:ea typeface="Helvetica Neue"/>
                <a:cs typeface="Helvetica Neue"/>
                <a:sym typeface="Helvetica Neue"/>
              </a:defRPr>
            </a:lvl1pPr>
            <a:lvl2pPr marL="1003300" marR="0" lvl="1" indent="-203200" algn="l" rtl="0">
              <a:spcBef>
                <a:spcPts val="700"/>
              </a:spcBef>
              <a:buClr>
                <a:srgbClr val="446CA9"/>
              </a:buClr>
              <a:buSzPct val="65517"/>
              <a:buFont typeface="Arial"/>
              <a:buChar char="–"/>
              <a:defRPr sz="2900" b="0" i="0" u="none" strike="noStrike" cap="none">
                <a:solidFill>
                  <a:schemeClr val="dk1"/>
                </a:solidFill>
                <a:latin typeface="Helvetica Neue"/>
                <a:ea typeface="Helvetica Neue"/>
                <a:cs typeface="Helvetica Neue"/>
                <a:sym typeface="Helvetica Neue"/>
              </a:defRPr>
            </a:lvl2pPr>
            <a:lvl3pPr marL="1524000" marR="0" lvl="2" indent="-152400" algn="l" rtl="0">
              <a:spcBef>
                <a:spcPts val="500"/>
              </a:spcBef>
              <a:buClr>
                <a:srgbClr val="446CA9"/>
              </a:buClr>
              <a:buSzPct val="79166"/>
              <a:buFont typeface="Arial"/>
              <a:buChar char="•"/>
              <a:defRPr sz="2400" b="0" i="0" u="none" strike="noStrike" cap="none">
                <a:solidFill>
                  <a:schemeClr val="dk1"/>
                </a:solidFill>
                <a:latin typeface="Helvetica Neue"/>
                <a:ea typeface="Helvetica Neue"/>
                <a:cs typeface="Helvetica Neue"/>
                <a:sym typeface="Helvetica Neue"/>
              </a:defRPr>
            </a:lvl3pPr>
            <a:lvl4pPr marL="2133600" marR="0" lvl="3" indent="-152400" algn="l" rtl="0">
              <a:spcBef>
                <a:spcPts val="500"/>
              </a:spcBef>
              <a:buClr>
                <a:srgbClr val="446CA9"/>
              </a:buClr>
              <a:buSzPct val="79166"/>
              <a:buFont typeface="Arial"/>
              <a:buChar char="–"/>
              <a:defRPr sz="2400" b="0" i="0" u="none" strike="noStrike" cap="none">
                <a:solidFill>
                  <a:schemeClr val="dk1"/>
                </a:solidFill>
                <a:latin typeface="Helvetica Neue"/>
                <a:ea typeface="Helvetica Neue"/>
                <a:cs typeface="Helvetica Neue"/>
                <a:sym typeface="Helvetica Neue"/>
              </a:defRPr>
            </a:lvl4pPr>
            <a:lvl5pPr marL="2743200" marR="0" lvl="4" indent="-152400" algn="l" rtl="0">
              <a:spcBef>
                <a:spcPts val="500"/>
              </a:spcBef>
              <a:buClr>
                <a:srgbClr val="446CA9"/>
              </a:buClr>
              <a:buSzPct val="79166"/>
              <a:buFont typeface="Arial"/>
              <a:buChar char="»"/>
              <a:defRPr sz="2400" b="0" i="0" u="none" strike="noStrike" cap="none">
                <a:solidFill>
                  <a:schemeClr val="dk1"/>
                </a:solidFill>
                <a:latin typeface="Helvetica Neue"/>
                <a:ea typeface="Helvetica Neue"/>
                <a:cs typeface="Helvetica Neue"/>
                <a:sym typeface="Helvetica Neue"/>
              </a:defRPr>
            </a:lvl5pPr>
            <a:lvl6pPr marL="3352800" marR="0" lvl="5" indent="-139700" algn="l" rtl="0">
              <a:spcBef>
                <a:spcPts val="500"/>
              </a:spcBef>
              <a:buClr>
                <a:schemeClr val="dk1"/>
              </a:buClr>
              <a:buSzPct val="70370"/>
              <a:buFont typeface="Arial"/>
              <a:buChar char="•"/>
              <a:defRPr sz="2700" b="0" i="0" u="none" strike="noStrike" cap="none">
                <a:solidFill>
                  <a:schemeClr val="dk1"/>
                </a:solidFill>
                <a:latin typeface="Calibri"/>
                <a:ea typeface="Calibri"/>
                <a:cs typeface="Calibri"/>
                <a:sym typeface="Calibri"/>
              </a:defRPr>
            </a:lvl6pPr>
            <a:lvl7pPr marL="3962400" marR="0" lvl="6" indent="-139700" algn="l" rtl="0">
              <a:spcBef>
                <a:spcPts val="500"/>
              </a:spcBef>
              <a:buClr>
                <a:schemeClr val="dk1"/>
              </a:buClr>
              <a:buSzPct val="70370"/>
              <a:buFont typeface="Arial"/>
              <a:buChar char="•"/>
              <a:defRPr sz="2700" b="0" i="0" u="none" strike="noStrike" cap="none">
                <a:solidFill>
                  <a:schemeClr val="dk1"/>
                </a:solidFill>
                <a:latin typeface="Calibri"/>
                <a:ea typeface="Calibri"/>
                <a:cs typeface="Calibri"/>
                <a:sym typeface="Calibri"/>
              </a:defRPr>
            </a:lvl7pPr>
            <a:lvl8pPr marL="4572000" marR="0" lvl="7" indent="-139700" algn="l" rtl="0">
              <a:spcBef>
                <a:spcPts val="500"/>
              </a:spcBef>
              <a:buClr>
                <a:schemeClr val="dk1"/>
              </a:buClr>
              <a:buSzPct val="70370"/>
              <a:buFont typeface="Arial"/>
              <a:buChar char="•"/>
              <a:defRPr sz="2700" b="0" i="0" u="none" strike="noStrike" cap="none">
                <a:solidFill>
                  <a:schemeClr val="dk1"/>
                </a:solidFill>
                <a:latin typeface="Calibri"/>
                <a:ea typeface="Calibri"/>
                <a:cs typeface="Calibri"/>
                <a:sym typeface="Calibri"/>
              </a:defRPr>
            </a:lvl8pPr>
            <a:lvl9pPr marL="5181600" marR="0" lvl="8" indent="-139700" algn="l" rtl="0">
              <a:spcBef>
                <a:spcPts val="500"/>
              </a:spcBef>
              <a:buClr>
                <a:schemeClr val="dk1"/>
              </a:buClr>
              <a:buSzPct val="70370"/>
              <a:buFont typeface="Arial"/>
              <a:buChar char="•"/>
              <a:defRPr sz="2700" b="0" i="0" u="none" strike="noStrike" cap="none">
                <a:solidFill>
                  <a:schemeClr val="dk1"/>
                </a:solidFill>
                <a:latin typeface="Calibri"/>
                <a:ea typeface="Calibri"/>
                <a:cs typeface="Calibri"/>
                <a:sym typeface="Calibri"/>
              </a:defRPr>
            </a:lvl9pPr>
          </a:lstStyle>
          <a:p>
            <a:endParaRPr dirty="0"/>
          </a:p>
        </p:txBody>
      </p:sp>
      <p:sp>
        <p:nvSpPr>
          <p:cNvPr id="50" name="Shape 50"/>
          <p:cNvSpPr txBox="1">
            <a:spLocks noGrp="1"/>
          </p:cNvSpPr>
          <p:nvPr>
            <p:ph type="sldNum" idx="12"/>
          </p:nvPr>
        </p:nvSpPr>
        <p:spPr>
          <a:xfrm>
            <a:off x="8514208" y="4822079"/>
            <a:ext cx="424518" cy="273825"/>
          </a:xfrm>
          <a:prstGeom prst="rect">
            <a:avLst/>
          </a:prstGeom>
          <a:noFill/>
          <a:ln>
            <a:noFill/>
          </a:ln>
        </p:spPr>
        <p:txBody>
          <a:bodyPr lIns="121900" tIns="60925" rIns="121900" bIns="60925" anchor="ctr" anchorCtr="0">
            <a:noAutofit/>
          </a:bodyPr>
          <a:lstStyle>
            <a:lvl1pPr>
              <a:defRPr>
                <a:latin typeface="Century Gothic"/>
                <a:ea typeface="Century Gothic"/>
                <a:cs typeface="Century Gothic"/>
              </a:defRPr>
            </a:lvl1pPr>
          </a:lstStyle>
          <a:p>
            <a:pPr algn="r">
              <a:buSzPct val="25000"/>
            </a:pPr>
            <a:fld id="{00000000-1234-1234-1234-123412341234}" type="slidenum">
              <a:rPr lang="en-US" sz="975" smtClean="0">
                <a:solidFill>
                  <a:srgbClr val="7F7F7F"/>
                </a:solidFill>
                <a:sym typeface="Helvetica Neue"/>
              </a:rPr>
              <a:pPr algn="r">
                <a:buSzPct val="25000"/>
              </a:pPr>
              <a:t>‹#›</a:t>
            </a:fld>
            <a:endParaRPr lang="en-US" sz="975" dirty="0">
              <a:solidFill>
                <a:srgbClr val="7F7F7F"/>
              </a:solidFill>
              <a:sym typeface="Helvetica Neue"/>
            </a:endParaRPr>
          </a:p>
        </p:txBody>
      </p:sp>
      <p:pic>
        <p:nvPicPr>
          <p:cNvPr id="8" name="Picture 7" descr="CNCF_Alternate_Pantone.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91010" y="4778584"/>
            <a:ext cx="1871708" cy="297291"/>
          </a:xfrm>
          <a:prstGeom prst="rect">
            <a:avLst/>
          </a:prstGeom>
        </p:spPr>
      </p:pic>
      <p:sp>
        <p:nvSpPr>
          <p:cNvPr id="9" name="Shape 51"/>
          <p:cNvSpPr/>
          <p:nvPr userDrawn="1"/>
        </p:nvSpPr>
        <p:spPr>
          <a:xfrm>
            <a:off x="-1" y="767080"/>
            <a:ext cx="9144000" cy="45719"/>
          </a:xfrm>
          <a:prstGeom prst="rect">
            <a:avLst/>
          </a:prstGeom>
          <a:solidFill>
            <a:srgbClr val="65B8CB"/>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0" name="Title 1"/>
          <p:cNvSpPr txBox="1">
            <a:spLocks/>
          </p:cNvSpPr>
          <p:nvPr userDrawn="1"/>
        </p:nvSpPr>
        <p:spPr>
          <a:xfrm>
            <a:off x="5310449" y="4732454"/>
            <a:ext cx="3464926" cy="383573"/>
          </a:xfrm>
          <a:prstGeom prst="rect">
            <a:avLst/>
          </a:prstGeom>
          <a:noFill/>
          <a:ln>
            <a:noFill/>
          </a:ln>
        </p:spPr>
        <p:txBody>
          <a:bodyPr lIns="121900" tIns="121900" rIns="121900" bIns="121900"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SzPct val="44186"/>
              <a:buFont typeface="Helvetica Neue"/>
              <a:buNone/>
              <a:defRPr sz="3600" b="0" i="0" u="none" strike="noStrike" cap="none">
                <a:solidFill>
                  <a:srgbClr val="FFFFFF"/>
                </a:solidFill>
                <a:latin typeface="Helvetica Neue"/>
                <a:ea typeface="Helvetica Neue"/>
                <a:cs typeface="Helvetica Neue"/>
                <a:sym typeface="Helvetica Neue"/>
              </a:defRPr>
            </a:lvl1pPr>
            <a:lvl2pPr marL="0" marR="0" lvl="1" indent="0" algn="l" rtl="0">
              <a:spcBef>
                <a:spcPts val="0"/>
              </a:spcBef>
              <a:buSzPct val="100000"/>
              <a:defRPr sz="1425"/>
            </a:lvl2pPr>
            <a:lvl3pPr marL="0" marR="0" lvl="2" indent="0" algn="l" rtl="0">
              <a:spcBef>
                <a:spcPts val="0"/>
              </a:spcBef>
              <a:buSzPct val="100000"/>
              <a:defRPr sz="1425"/>
            </a:lvl3pPr>
            <a:lvl4pPr marL="0" marR="0" lvl="3" indent="0" algn="l" rtl="0">
              <a:spcBef>
                <a:spcPts val="0"/>
              </a:spcBef>
              <a:buSzPct val="100000"/>
              <a:defRPr sz="1425"/>
            </a:lvl4pPr>
            <a:lvl5pPr marL="0" marR="0" lvl="4" indent="0" algn="l" rtl="0">
              <a:spcBef>
                <a:spcPts val="0"/>
              </a:spcBef>
              <a:buSzPct val="100000"/>
              <a:defRPr sz="1425"/>
            </a:lvl5pPr>
            <a:lvl6pPr marL="0" marR="0" lvl="5" indent="0" algn="l" rtl="0">
              <a:spcBef>
                <a:spcPts val="0"/>
              </a:spcBef>
              <a:buSzPct val="100000"/>
              <a:defRPr sz="1425"/>
            </a:lvl6pPr>
            <a:lvl7pPr marL="0" marR="0" lvl="6" indent="0" algn="l" rtl="0">
              <a:spcBef>
                <a:spcPts val="0"/>
              </a:spcBef>
              <a:buSzPct val="100000"/>
              <a:defRPr sz="1425"/>
            </a:lvl7pPr>
            <a:lvl8pPr marL="0" marR="0" lvl="7" indent="0" algn="l" rtl="0">
              <a:spcBef>
                <a:spcPts val="0"/>
              </a:spcBef>
              <a:buSzPct val="100000"/>
              <a:defRPr sz="1425"/>
            </a:lvl8pPr>
            <a:lvl9pPr marL="0" marR="0" lvl="8" indent="0" algn="l" rtl="0">
              <a:spcBef>
                <a:spcPts val="0"/>
              </a:spcBef>
              <a:buSzPct val="100000"/>
              <a:defRPr sz="1425"/>
            </a:lvl9pPr>
          </a:lstStyle>
          <a:p>
            <a:pPr algn="r"/>
            <a:r>
              <a:rPr lang="en-US" sz="1000" dirty="0" smtClean="0">
                <a:solidFill>
                  <a:srgbClr val="12619B"/>
                </a:solidFill>
                <a:latin typeface="Century Gothic"/>
                <a:ea typeface="Century Gothic"/>
                <a:cs typeface="Century Gothic"/>
              </a:rPr>
              <a:t>A   B r i e f   H i s t o r y   o f   t h e  C l o u d  </a:t>
            </a:r>
            <a:r>
              <a:rPr lang="en-US" sz="1000" dirty="0" smtClean="0">
                <a:solidFill>
                  <a:schemeClr val="tx1">
                    <a:lumMod val="65000"/>
                    <a:lumOff val="35000"/>
                  </a:schemeClr>
                </a:solidFill>
                <a:latin typeface="Century Gothic"/>
                <a:ea typeface="Century Gothic"/>
                <a:cs typeface="Century Gothic"/>
              </a:rPr>
              <a:t> |</a:t>
            </a:r>
            <a:endParaRPr lang="en-US" sz="1000" dirty="0">
              <a:solidFill>
                <a:schemeClr val="tx1">
                  <a:lumMod val="65000"/>
                  <a:lumOff val="35000"/>
                </a:schemeClr>
              </a:solidFill>
              <a:latin typeface="Century Gothic"/>
              <a:ea typeface="Century Gothic"/>
              <a:cs typeface="Century Gothic"/>
            </a:endParaRPr>
          </a:p>
        </p:txBody>
      </p:sp>
      <p:cxnSp>
        <p:nvCxnSpPr>
          <p:cNvPr id="11" name="Straight Connector 10"/>
          <p:cNvCxnSpPr/>
          <p:nvPr userDrawn="1"/>
        </p:nvCxnSpPr>
        <p:spPr>
          <a:xfrm>
            <a:off x="0" y="4688959"/>
            <a:ext cx="9144000" cy="0"/>
          </a:xfrm>
          <a:prstGeom prst="line">
            <a:avLst/>
          </a:prstGeom>
          <a:ln>
            <a:solidFill>
              <a:srgbClr val="65B8CB"/>
            </a:solidFill>
          </a:ln>
          <a:effectLst/>
        </p:spPr>
        <p:style>
          <a:lnRef idx="2">
            <a:schemeClr val="accent1"/>
          </a:lnRef>
          <a:fillRef idx="0">
            <a:schemeClr val="accent1"/>
          </a:fillRef>
          <a:effectRef idx="1">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52" r:id="rId1"/>
    <p:sldLayoutId id="214748366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600" b="1" i="1" u="sng" strike="noStrike" cap="none" baseline="0">
          <a:solidFill>
            <a:srgbClr val="000000"/>
          </a:solidFill>
          <a:latin typeface="Century Gothic" charset="0"/>
          <a:ea typeface="Century Old Style"/>
          <a:cs typeface="Century Old Style"/>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400" b="1" i="1" u="none" strike="noStrike" cap="none">
          <a:solidFill>
            <a:srgbClr val="000000"/>
          </a:solidFill>
          <a:latin typeface="Century Old Style"/>
          <a:ea typeface="Century Old Style"/>
          <a:cs typeface="Century Old Style"/>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8.jpeg"/><Relationship Id="rId5" Type="http://schemas.openxmlformats.org/officeDocument/2006/relationships/image" Target="../media/image30.tiff"/><Relationship Id="rId6" Type="http://schemas.openxmlformats.org/officeDocument/2006/relationships/image" Target="../media/image26.tiff"/><Relationship Id="rId7" Type="http://schemas.openxmlformats.org/officeDocument/2006/relationships/image" Target="../media/image24.tiff"/><Relationship Id="rId8" Type="http://schemas.openxmlformats.org/officeDocument/2006/relationships/image" Target="../media/image20.tiff"/><Relationship Id="rId9" Type="http://schemas.openxmlformats.org/officeDocument/2006/relationships/image" Target="../media/image22.tiff"/><Relationship Id="rId10"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image" Target="../media/image3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tiff"/></Relationships>
</file>

<file path=ppt/slides/_rels/slide2.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tiff"/><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cncf/dem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mailto:dan@linuxfoundaton.org" TargetMode="External"/><Relationship Id="rId3" Type="http://schemas.openxmlformats.org/officeDocument/2006/relationships/hyperlink" Target="https://cncf.i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tiff"/><Relationship Id="rId3" Type="http://schemas.openxmlformats.org/officeDocument/2006/relationships/image" Target="../media/image18.tiff"/></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image" Target="../media/image19.tiff"/></Relationships>
</file>

<file path=ppt/slides/_rels/slide5.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0.tiff"/><Relationship Id="rId5"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image" Target="../media/image21.tiff"/></Relationships>
</file>

<file path=ppt/slides/_rels/slide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2.tiff"/><Relationship Id="rId5" Type="http://schemas.openxmlformats.org/officeDocument/2006/relationships/image" Target="../media/image20.tiff"/><Relationship Id="rId6"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image" Target="../media/image23.tiff"/></Relationships>
</file>

<file path=ppt/slides/_rels/slide7.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4.tiff"/><Relationship Id="rId5" Type="http://schemas.openxmlformats.org/officeDocument/2006/relationships/image" Target="../media/image22.tiff"/><Relationship Id="rId6" Type="http://schemas.openxmlformats.org/officeDocument/2006/relationships/image" Target="../media/image20.tiff"/><Relationship Id="rId7"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image" Target="../media/image25.tiff"/></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6.tiff"/><Relationship Id="rId5" Type="http://schemas.openxmlformats.org/officeDocument/2006/relationships/image" Target="../media/image24.tiff"/><Relationship Id="rId6" Type="http://schemas.openxmlformats.org/officeDocument/2006/relationships/image" Target="../media/image22.tiff"/><Relationship Id="rId7" Type="http://schemas.openxmlformats.org/officeDocument/2006/relationships/image" Target="../media/image20.tiff"/><Relationship Id="rId8"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5" Type="http://schemas.openxmlformats.org/officeDocument/2006/relationships/image" Target="../media/image26.tiff"/><Relationship Id="rId6" Type="http://schemas.openxmlformats.org/officeDocument/2006/relationships/image" Target="../media/image24.tiff"/><Relationship Id="rId7" Type="http://schemas.openxmlformats.org/officeDocument/2006/relationships/image" Target="../media/image22.tiff"/><Relationship Id="rId8" Type="http://schemas.openxmlformats.org/officeDocument/2006/relationships/image" Target="../media/image20.tiff"/><Relationship Id="rId9"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latin typeface="Century Gothic"/>
                <a:cs typeface="Century Gothic"/>
              </a:rPr>
              <a:t>A Brief History</a:t>
            </a:r>
            <a:br>
              <a:rPr lang="en-US" sz="4000" dirty="0" smtClean="0">
                <a:latin typeface="Century Gothic"/>
                <a:cs typeface="Century Gothic"/>
              </a:rPr>
            </a:br>
            <a:r>
              <a:rPr lang="en-US" sz="4000" dirty="0" smtClean="0">
                <a:latin typeface="Century Gothic"/>
                <a:cs typeface="Century Gothic"/>
              </a:rPr>
              <a:t>of the Cloud</a:t>
            </a:r>
            <a:endParaRPr lang="en-US" sz="4000" dirty="0">
              <a:latin typeface="Century Gothic"/>
              <a:cs typeface="Century Gothic"/>
            </a:endParaRPr>
          </a:p>
        </p:txBody>
      </p:sp>
      <p:sp>
        <p:nvSpPr>
          <p:cNvPr id="5" name="Subtitle 4"/>
          <p:cNvSpPr>
            <a:spLocks noGrp="1"/>
          </p:cNvSpPr>
          <p:nvPr>
            <p:ph type="subTitle" idx="1"/>
          </p:nvPr>
        </p:nvSpPr>
        <p:spPr/>
        <p:txBody>
          <a:bodyPr/>
          <a:lstStyle/>
          <a:p>
            <a:r>
              <a:rPr lang="en-US" dirty="0" smtClean="0">
                <a:solidFill>
                  <a:srgbClr val="446CA9"/>
                </a:solidFill>
                <a:latin typeface="Century Gothic"/>
                <a:cs typeface="Century Gothic"/>
              </a:rPr>
              <a:t>Dan Kohn, Executive Director</a:t>
            </a:r>
            <a:endParaRPr lang="en-US" dirty="0">
              <a:solidFill>
                <a:srgbClr val="446CA9"/>
              </a:solidFill>
              <a:latin typeface="Century Gothic"/>
              <a:cs typeface="Century Gothic"/>
            </a:endParaRPr>
          </a:p>
        </p:txBody>
      </p:sp>
    </p:spTree>
    <p:extLst>
      <p:ext uri="{BB962C8B-B14F-4D97-AF65-F5344CB8AC3E}">
        <p14:creationId xmlns:p14="http://schemas.microsoft.com/office/powerpoint/2010/main" val="179650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8" name="Straight Connector 247"/>
          <p:cNvCxnSpPr/>
          <p:nvPr/>
        </p:nvCxnSpPr>
        <p:spPr>
          <a:xfrm>
            <a:off x="6899885" y="3448693"/>
            <a:ext cx="0" cy="690540"/>
          </a:xfrm>
          <a:prstGeom prst="line">
            <a:avLst/>
          </a:prstGeom>
          <a:ln>
            <a:solidFill>
              <a:srgbClr val="C2645A"/>
            </a:solidFill>
          </a:ln>
          <a:effectLst/>
        </p:spPr>
        <p:style>
          <a:lnRef idx="2">
            <a:schemeClr val="accent1"/>
          </a:lnRef>
          <a:fillRef idx="0">
            <a:schemeClr val="accent1"/>
          </a:fillRef>
          <a:effectRef idx="1">
            <a:schemeClr val="accent1"/>
          </a:effectRef>
          <a:fontRef idx="minor">
            <a:schemeClr val="tx1"/>
          </a:fontRef>
        </p:style>
      </p:cxnSp>
      <p:sp>
        <p:nvSpPr>
          <p:cNvPr id="249" name="Oval 248"/>
          <p:cNvSpPr/>
          <p:nvPr/>
        </p:nvSpPr>
        <p:spPr>
          <a:xfrm>
            <a:off x="6509342" y="2873045"/>
            <a:ext cx="778994" cy="778994"/>
          </a:xfrm>
          <a:prstGeom prst="ellipse">
            <a:avLst/>
          </a:prstGeom>
          <a:solidFill>
            <a:srgbClr val="C26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50" name="TextBox 249"/>
          <p:cNvSpPr txBox="1"/>
          <p:nvPr/>
        </p:nvSpPr>
        <p:spPr>
          <a:xfrm>
            <a:off x="6462136" y="3122732"/>
            <a:ext cx="857739" cy="246221"/>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Containers</a:t>
            </a:r>
            <a:endParaRPr lang="en-US" sz="1000" dirty="0">
              <a:solidFill>
                <a:schemeClr val="bg1"/>
              </a:solidFill>
              <a:latin typeface="Century Gothic"/>
              <a:ea typeface="Century Gothic"/>
              <a:cs typeface="Century Gothic"/>
            </a:endParaRPr>
          </a:p>
        </p:txBody>
      </p:sp>
      <p:cxnSp>
        <p:nvCxnSpPr>
          <p:cNvPr id="251" name="Straight Connector 250"/>
          <p:cNvCxnSpPr/>
          <p:nvPr/>
        </p:nvCxnSpPr>
        <p:spPr>
          <a:xfrm>
            <a:off x="7908874" y="3495007"/>
            <a:ext cx="0" cy="480777"/>
          </a:xfrm>
          <a:prstGeom prst="line">
            <a:avLst/>
          </a:prstGeom>
          <a:ln>
            <a:solidFill>
              <a:srgbClr val="EA933E"/>
            </a:solidFill>
          </a:ln>
          <a:effectLst/>
        </p:spPr>
        <p:style>
          <a:lnRef idx="2">
            <a:schemeClr val="accent1"/>
          </a:lnRef>
          <a:fillRef idx="0">
            <a:schemeClr val="accent1"/>
          </a:fillRef>
          <a:effectRef idx="1">
            <a:schemeClr val="accent1"/>
          </a:effectRef>
          <a:fontRef idx="minor">
            <a:schemeClr val="tx1"/>
          </a:fontRef>
        </p:style>
      </p:cxnSp>
      <p:sp>
        <p:nvSpPr>
          <p:cNvPr id="252" name="Oval 251"/>
          <p:cNvSpPr/>
          <p:nvPr/>
        </p:nvSpPr>
        <p:spPr>
          <a:xfrm>
            <a:off x="7500938" y="2863559"/>
            <a:ext cx="778994" cy="778994"/>
          </a:xfrm>
          <a:prstGeom prst="ellipse">
            <a:avLst/>
          </a:prstGeom>
          <a:solidFill>
            <a:srgbClr val="EA93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53" name="TextBox 252"/>
          <p:cNvSpPr txBox="1"/>
          <p:nvPr/>
        </p:nvSpPr>
        <p:spPr>
          <a:xfrm>
            <a:off x="7569511" y="3023504"/>
            <a:ext cx="626181" cy="400110"/>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Cloud</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 Native</a:t>
            </a:r>
            <a:endParaRPr lang="en-US" sz="1000" dirty="0">
              <a:solidFill>
                <a:schemeClr val="bg1"/>
              </a:solidFill>
              <a:latin typeface="Century Gothic"/>
              <a:ea typeface="Century Gothic"/>
              <a:cs typeface="Century Gothic"/>
            </a:endParaRPr>
          </a:p>
        </p:txBody>
      </p:sp>
      <p:sp>
        <p:nvSpPr>
          <p:cNvPr id="2" name="Title 1"/>
          <p:cNvSpPr>
            <a:spLocks noGrp="1"/>
          </p:cNvSpPr>
          <p:nvPr>
            <p:ph type="title"/>
          </p:nvPr>
        </p:nvSpPr>
        <p:spPr/>
        <p:txBody>
          <a:bodyPr/>
          <a:lstStyle/>
          <a:p>
            <a:r>
              <a:rPr lang="en-US" sz="2600" dirty="0" smtClean="0">
                <a:latin typeface="Century Gothic"/>
                <a:cs typeface="Century Gothic"/>
              </a:rPr>
              <a:t>Cloud Native: CNCF (2015)</a:t>
            </a:r>
            <a:endParaRPr lang="en-US" sz="2600" dirty="0">
              <a:latin typeface="Century Gothic"/>
              <a:cs typeface="Century Gothic"/>
            </a:endParaRPr>
          </a:p>
        </p:txBody>
      </p:sp>
      <p:sp>
        <p:nvSpPr>
          <p:cNvPr id="4" name="Slide Number Placeholder 3"/>
          <p:cNvSpPr>
            <a:spLocks noGrp="1"/>
          </p:cNvSpPr>
          <p:nvPr>
            <p:ph type="sldNum" idx="12"/>
          </p:nvPr>
        </p:nvSpPr>
        <p:spPr/>
        <p:txBody>
          <a:bodyPr/>
          <a:lstStyle/>
          <a:p>
            <a:pPr algn="ctr"/>
            <a:fld id="{40CC8E1A-A953-FA40-9E8D-D790E7D153E7}" type="slidenum">
              <a:rPr lang="en-US" sz="1000" smtClean="0">
                <a:solidFill>
                  <a:srgbClr val="12619B"/>
                </a:solidFill>
                <a:latin typeface="Century Gothic"/>
                <a:ea typeface="Century Gothic"/>
                <a:cs typeface="Century Gothic"/>
              </a:rPr>
              <a:pPr algn="ctr"/>
              <a:t>10</a:t>
            </a:fld>
            <a:endParaRPr lang="en-US" sz="1000" dirty="0">
              <a:solidFill>
                <a:srgbClr val="12619B"/>
              </a:solidFill>
              <a:latin typeface="Century Gothic"/>
              <a:ea typeface="Century Gothic"/>
              <a:cs typeface="Century Gothic"/>
            </a:endParaRPr>
          </a:p>
        </p:txBody>
      </p:sp>
      <p:sp>
        <p:nvSpPr>
          <p:cNvPr id="3" name="Content Placeholder 2"/>
          <p:cNvSpPr>
            <a:spLocks noGrp="1"/>
          </p:cNvSpPr>
          <p:nvPr>
            <p:ph idx="4294967295"/>
          </p:nvPr>
        </p:nvSpPr>
        <p:spPr>
          <a:xfrm>
            <a:off x="4468813" y="871538"/>
            <a:ext cx="4675187" cy="1760537"/>
          </a:xfrm>
        </p:spPr>
        <p:txBody>
          <a:bodyPr>
            <a:noAutofit/>
          </a:bodyPr>
          <a:lstStyle/>
          <a:p>
            <a:pPr marL="117475" indent="-117475">
              <a:lnSpc>
                <a:spcPct val="120000"/>
              </a:lnSpc>
              <a:spcBef>
                <a:spcPts val="300"/>
              </a:spcBef>
              <a:buSzPct val="100000"/>
            </a:pPr>
            <a:r>
              <a:rPr lang="en-US" sz="1500" dirty="0">
                <a:solidFill>
                  <a:schemeClr val="tx1">
                    <a:lumMod val="65000"/>
                    <a:lumOff val="35000"/>
                  </a:schemeClr>
                </a:solidFill>
                <a:latin typeface="Century Gothic"/>
                <a:ea typeface="Century Gothic"/>
                <a:cs typeface="Century Gothic"/>
              </a:rPr>
              <a:t>Cloud native computing uses an open source software stack to:</a:t>
            </a:r>
          </a:p>
          <a:p>
            <a:pPr marL="284163" lvl="1" indent="-166688">
              <a:spcBef>
                <a:spcPts val="300"/>
              </a:spcBef>
            </a:pPr>
            <a:r>
              <a:rPr lang="en-US" sz="1500" dirty="0">
                <a:solidFill>
                  <a:schemeClr val="tx1">
                    <a:lumMod val="65000"/>
                    <a:lumOff val="35000"/>
                  </a:schemeClr>
                </a:solidFill>
                <a:latin typeface="Century Gothic"/>
                <a:ea typeface="Century Gothic"/>
                <a:cs typeface="Century Gothic"/>
              </a:rPr>
              <a:t>deploy applications as </a:t>
            </a:r>
            <a:r>
              <a:rPr lang="en-US" sz="1500" i="1" dirty="0">
                <a:solidFill>
                  <a:schemeClr val="tx1">
                    <a:lumMod val="65000"/>
                    <a:lumOff val="35000"/>
                  </a:schemeClr>
                </a:solidFill>
                <a:latin typeface="Century Gothic"/>
                <a:ea typeface="Century Gothic"/>
                <a:cs typeface="Century Gothic"/>
              </a:rPr>
              <a:t>microservices</a:t>
            </a:r>
            <a:r>
              <a:rPr lang="en-US" sz="1500" dirty="0">
                <a:solidFill>
                  <a:schemeClr val="tx1">
                    <a:lumMod val="65000"/>
                    <a:lumOff val="35000"/>
                  </a:schemeClr>
                </a:solidFill>
                <a:latin typeface="Century Gothic"/>
                <a:ea typeface="Century Gothic"/>
                <a:cs typeface="Century Gothic"/>
              </a:rPr>
              <a:t>,</a:t>
            </a:r>
          </a:p>
          <a:p>
            <a:pPr marL="284163" lvl="1" indent="-166688">
              <a:spcBef>
                <a:spcPts val="300"/>
              </a:spcBef>
            </a:pPr>
            <a:r>
              <a:rPr lang="en-US" sz="1500" dirty="0">
                <a:solidFill>
                  <a:schemeClr val="tx1">
                    <a:lumMod val="65000"/>
                    <a:lumOff val="35000"/>
                  </a:schemeClr>
                </a:solidFill>
                <a:latin typeface="Century Gothic"/>
                <a:ea typeface="Century Gothic"/>
                <a:cs typeface="Century Gothic"/>
              </a:rPr>
              <a:t>packaging each part into its own </a:t>
            </a:r>
            <a:r>
              <a:rPr lang="en-US" sz="1500" i="1" dirty="0" smtClean="0">
                <a:solidFill>
                  <a:schemeClr val="tx1">
                    <a:lumMod val="65000"/>
                    <a:lumOff val="35000"/>
                  </a:schemeClr>
                </a:solidFill>
                <a:latin typeface="Century Gothic"/>
                <a:ea typeface="Century Gothic"/>
                <a:cs typeface="Century Gothic"/>
              </a:rPr>
              <a:t>container</a:t>
            </a:r>
            <a:endParaRPr lang="en-US" sz="1500" i="1" dirty="0">
              <a:solidFill>
                <a:schemeClr val="tx1">
                  <a:lumMod val="65000"/>
                  <a:lumOff val="35000"/>
                </a:schemeClr>
              </a:solidFill>
              <a:latin typeface="Century Gothic"/>
              <a:ea typeface="Century Gothic"/>
              <a:cs typeface="Century Gothic"/>
            </a:endParaRPr>
          </a:p>
          <a:p>
            <a:pPr marL="284163" lvl="1" indent="-166688">
              <a:spcBef>
                <a:spcPts val="300"/>
              </a:spcBef>
            </a:pPr>
            <a:r>
              <a:rPr lang="en-US" sz="1500" dirty="0">
                <a:solidFill>
                  <a:schemeClr val="tx1">
                    <a:lumMod val="65000"/>
                    <a:lumOff val="35000"/>
                  </a:schemeClr>
                </a:solidFill>
                <a:latin typeface="Century Gothic"/>
                <a:ea typeface="Century Gothic"/>
                <a:cs typeface="Century Gothic"/>
              </a:rPr>
              <a:t>and dynamically </a:t>
            </a:r>
            <a:r>
              <a:rPr lang="en-US" sz="1500" i="1" dirty="0">
                <a:solidFill>
                  <a:schemeClr val="tx1">
                    <a:lumMod val="65000"/>
                    <a:lumOff val="35000"/>
                  </a:schemeClr>
                </a:solidFill>
                <a:latin typeface="Century Gothic"/>
                <a:ea typeface="Century Gothic"/>
                <a:cs typeface="Century Gothic"/>
              </a:rPr>
              <a:t>orchestrating</a:t>
            </a:r>
            <a:r>
              <a:rPr lang="en-US" sz="1500" dirty="0">
                <a:solidFill>
                  <a:schemeClr val="tx1">
                    <a:lumMod val="65000"/>
                    <a:lumOff val="35000"/>
                  </a:schemeClr>
                </a:solidFill>
                <a:latin typeface="Century Gothic"/>
                <a:ea typeface="Century Gothic"/>
                <a:cs typeface="Century Gothic"/>
              </a:rPr>
              <a:t> those containers to optimize resource utilization</a:t>
            </a:r>
          </a:p>
        </p:txBody>
      </p:sp>
      <p:sp>
        <p:nvSpPr>
          <p:cNvPr id="30" name="Shape 51"/>
          <p:cNvSpPr/>
          <p:nvPr/>
        </p:nvSpPr>
        <p:spPr>
          <a:xfrm>
            <a:off x="-1" y="767080"/>
            <a:ext cx="9144000" cy="45719"/>
          </a:xfrm>
          <a:prstGeom prst="rect">
            <a:avLst/>
          </a:prstGeom>
          <a:solidFill>
            <a:srgbClr val="65B8CB"/>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cxnSp>
        <p:nvCxnSpPr>
          <p:cNvPr id="92" name="Straight Connector 91"/>
          <p:cNvCxnSpPr/>
          <p:nvPr/>
        </p:nvCxnSpPr>
        <p:spPr>
          <a:xfrm>
            <a:off x="0" y="4688959"/>
            <a:ext cx="9144000" cy="0"/>
          </a:xfrm>
          <a:prstGeom prst="line">
            <a:avLst/>
          </a:prstGeom>
          <a:ln>
            <a:solidFill>
              <a:srgbClr val="65B8C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944545" y="3448693"/>
            <a:ext cx="0" cy="690540"/>
          </a:xfrm>
          <a:prstGeom prst="line">
            <a:avLst/>
          </a:prstGeom>
          <a:ln>
            <a:solidFill>
              <a:srgbClr val="FBB03B"/>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4944173" y="3448693"/>
            <a:ext cx="0" cy="69054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216" name="Oval 215"/>
          <p:cNvSpPr/>
          <p:nvPr/>
        </p:nvSpPr>
        <p:spPr>
          <a:xfrm>
            <a:off x="4553630" y="2873045"/>
            <a:ext cx="778994" cy="778994"/>
          </a:xfrm>
          <a:prstGeom prst="ellipse">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17" name="TextBox 216"/>
          <p:cNvSpPr txBox="1"/>
          <p:nvPr/>
        </p:nvSpPr>
        <p:spPr>
          <a:xfrm>
            <a:off x="4609865" y="2980697"/>
            <a:ext cx="650852" cy="553998"/>
          </a:xfrm>
          <a:prstGeom prst="rect">
            <a:avLst/>
          </a:prstGeom>
          <a:noFill/>
        </p:spPr>
        <p:txBody>
          <a:bodyPr wrap="none" rtlCol="0">
            <a:spAutoFit/>
          </a:bodyPr>
          <a:lstStyle/>
          <a:p>
            <a:pPr algn="ctr"/>
            <a:r>
              <a:rPr lang="en-US" sz="1000" dirty="0">
                <a:solidFill>
                  <a:schemeClr val="bg1"/>
                </a:solidFill>
                <a:latin typeface="Century Gothic"/>
                <a:ea typeface="Century Gothic"/>
                <a:cs typeface="Century Gothic"/>
              </a:rPr>
              <a:t>Open</a:t>
            </a:r>
            <a:br>
              <a:rPr lang="en-US" sz="1000" dirty="0">
                <a:solidFill>
                  <a:schemeClr val="bg1"/>
                </a:solidFill>
                <a:latin typeface="Century Gothic"/>
                <a:ea typeface="Century Gothic"/>
                <a:cs typeface="Century Gothic"/>
              </a:rPr>
            </a:br>
            <a:r>
              <a:rPr lang="en-US" sz="1000" dirty="0">
                <a:solidFill>
                  <a:schemeClr val="bg1"/>
                </a:solidFill>
                <a:latin typeface="Century Gothic"/>
                <a:ea typeface="Century Gothic"/>
                <a:cs typeface="Century Gothic"/>
              </a:rPr>
              <a:t> Source</a:t>
            </a:r>
          </a:p>
          <a:p>
            <a:pPr algn="ctr"/>
            <a:r>
              <a:rPr lang="en-US" sz="1000" dirty="0" smtClean="0">
                <a:solidFill>
                  <a:schemeClr val="bg1"/>
                </a:solidFill>
                <a:latin typeface="Century Gothic"/>
                <a:ea typeface="Century Gothic"/>
                <a:cs typeface="Century Gothic"/>
              </a:rPr>
              <a:t>IaaS</a:t>
            </a:r>
            <a:endParaRPr lang="en-US" sz="1000" dirty="0">
              <a:solidFill>
                <a:schemeClr val="bg1"/>
              </a:solidFill>
              <a:latin typeface="Century Gothic"/>
              <a:ea typeface="Century Gothic"/>
              <a:cs typeface="Century Gothic"/>
            </a:endParaRPr>
          </a:p>
        </p:txBody>
      </p:sp>
      <p:cxnSp>
        <p:nvCxnSpPr>
          <p:cNvPr id="218" name="Straight Connector 217"/>
          <p:cNvCxnSpPr/>
          <p:nvPr/>
        </p:nvCxnSpPr>
        <p:spPr>
          <a:xfrm>
            <a:off x="3941541" y="3448693"/>
            <a:ext cx="0" cy="69054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sp>
        <p:nvSpPr>
          <p:cNvPr id="219" name="Oval 218"/>
          <p:cNvSpPr/>
          <p:nvPr/>
        </p:nvSpPr>
        <p:spPr>
          <a:xfrm>
            <a:off x="3550998" y="2873045"/>
            <a:ext cx="778994" cy="778994"/>
          </a:xfrm>
          <a:prstGeom prst="ellipse">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20" name="TextBox 219"/>
          <p:cNvSpPr txBox="1"/>
          <p:nvPr/>
        </p:nvSpPr>
        <p:spPr>
          <a:xfrm>
            <a:off x="3683469" y="3139442"/>
            <a:ext cx="498379" cy="246221"/>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PaaS</a:t>
            </a:r>
            <a:endParaRPr lang="en-US" sz="1000" dirty="0">
              <a:solidFill>
                <a:schemeClr val="bg1"/>
              </a:solidFill>
              <a:latin typeface="Century Gothic"/>
              <a:ea typeface="Century Gothic"/>
              <a:cs typeface="Century Gothic"/>
            </a:endParaRPr>
          </a:p>
        </p:txBody>
      </p:sp>
      <p:cxnSp>
        <p:nvCxnSpPr>
          <p:cNvPr id="221" name="Straight Connector 220"/>
          <p:cNvCxnSpPr/>
          <p:nvPr/>
        </p:nvCxnSpPr>
        <p:spPr>
          <a:xfrm>
            <a:off x="5953162" y="3495007"/>
            <a:ext cx="0" cy="480777"/>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222" name="Isosceles Triangle 221"/>
          <p:cNvSpPr/>
          <p:nvPr/>
        </p:nvSpPr>
        <p:spPr>
          <a:xfrm rot="5400000">
            <a:off x="8426076" y="3839336"/>
            <a:ext cx="339631" cy="292785"/>
          </a:xfrm>
          <a:prstGeom prst="triangle">
            <a:avLst/>
          </a:prstGeom>
          <a:solidFill>
            <a:srgbClr val="C0D3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23" name="Oval 222"/>
          <p:cNvSpPr/>
          <p:nvPr/>
        </p:nvSpPr>
        <p:spPr>
          <a:xfrm>
            <a:off x="5545226" y="2863559"/>
            <a:ext cx="778994" cy="778994"/>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24" name="TextBox 223"/>
          <p:cNvSpPr txBox="1"/>
          <p:nvPr/>
        </p:nvSpPr>
        <p:spPr>
          <a:xfrm>
            <a:off x="5601461" y="2973374"/>
            <a:ext cx="650852" cy="553998"/>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Open</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 Source</a:t>
            </a:r>
          </a:p>
          <a:p>
            <a:pPr algn="ctr"/>
            <a:r>
              <a:rPr lang="en-US" sz="1000" dirty="0" smtClean="0">
                <a:solidFill>
                  <a:schemeClr val="bg1"/>
                </a:solidFill>
                <a:latin typeface="Century Gothic"/>
                <a:ea typeface="Century Gothic"/>
                <a:cs typeface="Century Gothic"/>
              </a:rPr>
              <a:t>PaaS</a:t>
            </a:r>
            <a:endParaRPr lang="en-US" sz="1000" dirty="0">
              <a:solidFill>
                <a:schemeClr val="bg1"/>
              </a:solidFill>
              <a:latin typeface="Century Gothic"/>
              <a:ea typeface="Century Gothic"/>
              <a:cs typeface="Century Gothic"/>
            </a:endParaRPr>
          </a:p>
        </p:txBody>
      </p:sp>
      <p:cxnSp>
        <p:nvCxnSpPr>
          <p:cNvPr id="225" name="Straight Connector 224"/>
          <p:cNvCxnSpPr/>
          <p:nvPr/>
        </p:nvCxnSpPr>
        <p:spPr>
          <a:xfrm>
            <a:off x="2929258" y="3448693"/>
            <a:ext cx="0" cy="690540"/>
          </a:xfrm>
          <a:prstGeom prst="line">
            <a:avLst/>
          </a:prstGeom>
          <a:ln>
            <a:solidFill>
              <a:srgbClr val="65B8CB"/>
            </a:solidFill>
          </a:ln>
          <a:effectLst/>
        </p:spPr>
        <p:style>
          <a:lnRef idx="2">
            <a:schemeClr val="accent1"/>
          </a:lnRef>
          <a:fillRef idx="0">
            <a:schemeClr val="accent1"/>
          </a:fillRef>
          <a:effectRef idx="1">
            <a:schemeClr val="accent1"/>
          </a:effectRef>
          <a:fontRef idx="minor">
            <a:schemeClr val="tx1"/>
          </a:fontRef>
        </p:style>
      </p:cxnSp>
      <p:sp>
        <p:nvSpPr>
          <p:cNvPr id="226" name="Oval 225"/>
          <p:cNvSpPr/>
          <p:nvPr/>
        </p:nvSpPr>
        <p:spPr>
          <a:xfrm>
            <a:off x="2538715" y="2873045"/>
            <a:ext cx="778994" cy="778994"/>
          </a:xfrm>
          <a:prstGeom prst="ellipse">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cxnSp>
        <p:nvCxnSpPr>
          <p:cNvPr id="228" name="Straight Connector 227"/>
          <p:cNvCxnSpPr/>
          <p:nvPr/>
        </p:nvCxnSpPr>
        <p:spPr>
          <a:xfrm>
            <a:off x="1926626" y="3448693"/>
            <a:ext cx="0" cy="690540"/>
          </a:xfrm>
          <a:prstGeom prst="line">
            <a:avLst/>
          </a:prstGeom>
          <a:ln>
            <a:solidFill>
              <a:srgbClr val="89B449"/>
            </a:solidFill>
          </a:ln>
          <a:effectLst/>
        </p:spPr>
        <p:style>
          <a:lnRef idx="2">
            <a:schemeClr val="accent1"/>
          </a:lnRef>
          <a:fillRef idx="0">
            <a:schemeClr val="accent1"/>
          </a:fillRef>
          <a:effectRef idx="1">
            <a:schemeClr val="accent1"/>
          </a:effectRef>
          <a:fontRef idx="minor">
            <a:schemeClr val="tx1"/>
          </a:fontRef>
        </p:style>
      </p:cxnSp>
      <p:sp>
        <p:nvSpPr>
          <p:cNvPr id="229" name="Oval 228"/>
          <p:cNvSpPr/>
          <p:nvPr/>
        </p:nvSpPr>
        <p:spPr>
          <a:xfrm>
            <a:off x="1536083" y="2873045"/>
            <a:ext cx="778994" cy="778994"/>
          </a:xfrm>
          <a:prstGeom prst="ellipse">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0" name="TextBox 229"/>
          <p:cNvSpPr txBox="1"/>
          <p:nvPr/>
        </p:nvSpPr>
        <p:spPr>
          <a:xfrm>
            <a:off x="1525761" y="3106022"/>
            <a:ext cx="783976" cy="400110"/>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Virtualiza-</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tion</a:t>
            </a:r>
            <a:endParaRPr lang="en-US" sz="1000" dirty="0">
              <a:solidFill>
                <a:schemeClr val="bg1"/>
              </a:solidFill>
              <a:latin typeface="Century Gothic"/>
              <a:ea typeface="Century Gothic"/>
              <a:cs typeface="Century Gothic"/>
            </a:endParaRPr>
          </a:p>
        </p:txBody>
      </p:sp>
      <p:sp>
        <p:nvSpPr>
          <p:cNvPr id="232" name="Rectangle 231"/>
          <p:cNvSpPr/>
          <p:nvPr/>
        </p:nvSpPr>
        <p:spPr>
          <a:xfrm>
            <a:off x="448071" y="3816262"/>
            <a:ext cx="1002424" cy="339275"/>
          </a:xfrm>
          <a:prstGeom prst="rect">
            <a:avLst/>
          </a:prstGeom>
          <a:solidFill>
            <a:srgbClr val="FCB1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3" name="Rectangle 232"/>
          <p:cNvSpPr/>
          <p:nvPr/>
        </p:nvSpPr>
        <p:spPr>
          <a:xfrm>
            <a:off x="1450495" y="3816262"/>
            <a:ext cx="1002424" cy="339275"/>
          </a:xfrm>
          <a:prstGeom prst="rect">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4" name="Rectangle 233"/>
          <p:cNvSpPr/>
          <p:nvPr/>
        </p:nvSpPr>
        <p:spPr>
          <a:xfrm>
            <a:off x="2446208" y="3816262"/>
            <a:ext cx="1002424" cy="339275"/>
          </a:xfrm>
          <a:prstGeom prst="rect">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5" name="Rectangle 234"/>
          <p:cNvSpPr/>
          <p:nvPr/>
        </p:nvSpPr>
        <p:spPr>
          <a:xfrm>
            <a:off x="3448632" y="3816262"/>
            <a:ext cx="1002424" cy="339275"/>
          </a:xfrm>
          <a:prstGeom prst="rect">
            <a:avLst/>
          </a:prstGeom>
          <a:solidFill>
            <a:srgbClr val="6C18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6" name="Rectangle 235"/>
          <p:cNvSpPr/>
          <p:nvPr/>
        </p:nvSpPr>
        <p:spPr>
          <a:xfrm>
            <a:off x="4451056" y="3816262"/>
            <a:ext cx="1002424" cy="339275"/>
          </a:xfrm>
          <a:prstGeom prst="rect">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7" name="Rectangle 236"/>
          <p:cNvSpPr/>
          <p:nvPr/>
        </p:nvSpPr>
        <p:spPr>
          <a:xfrm>
            <a:off x="5453480" y="3816262"/>
            <a:ext cx="1002424" cy="33927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8" name="Rectangle 237"/>
          <p:cNvSpPr/>
          <p:nvPr/>
        </p:nvSpPr>
        <p:spPr>
          <a:xfrm>
            <a:off x="6449193" y="3816262"/>
            <a:ext cx="1002424" cy="339275"/>
          </a:xfrm>
          <a:prstGeom prst="rect">
            <a:avLst/>
          </a:prstGeom>
          <a:solidFill>
            <a:srgbClr val="C26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9" name="Rectangle 238"/>
          <p:cNvSpPr/>
          <p:nvPr/>
        </p:nvSpPr>
        <p:spPr>
          <a:xfrm>
            <a:off x="7451617" y="3816262"/>
            <a:ext cx="1002424" cy="339275"/>
          </a:xfrm>
          <a:prstGeom prst="rect">
            <a:avLst/>
          </a:prstGeom>
          <a:solidFill>
            <a:srgbClr val="EA93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40" name="TextBox 239"/>
          <p:cNvSpPr txBox="1"/>
          <p:nvPr/>
        </p:nvSpPr>
        <p:spPr>
          <a:xfrm>
            <a:off x="644265"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2000</a:t>
            </a:r>
            <a:endParaRPr lang="en-US" sz="1200" spc="200" dirty="0">
              <a:solidFill>
                <a:schemeClr val="bg1"/>
              </a:solidFill>
              <a:latin typeface="Century Gothic"/>
              <a:ea typeface="Century Gothic"/>
              <a:cs typeface="Century Gothic"/>
            </a:endParaRPr>
          </a:p>
        </p:txBody>
      </p:sp>
      <p:sp>
        <p:nvSpPr>
          <p:cNvPr id="241" name="TextBox 240"/>
          <p:cNvSpPr txBox="1"/>
          <p:nvPr/>
        </p:nvSpPr>
        <p:spPr>
          <a:xfrm>
            <a:off x="16612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2001</a:t>
            </a:r>
            <a:endParaRPr lang="en-US" sz="1200" spc="200" dirty="0">
              <a:solidFill>
                <a:schemeClr val="bg1"/>
              </a:solidFill>
              <a:latin typeface="Century Gothic"/>
              <a:ea typeface="Century Gothic"/>
              <a:cs typeface="Century Gothic"/>
            </a:endParaRPr>
          </a:p>
        </p:txBody>
      </p:sp>
      <p:sp>
        <p:nvSpPr>
          <p:cNvPr id="242" name="TextBox 241"/>
          <p:cNvSpPr txBox="1"/>
          <p:nvPr/>
        </p:nvSpPr>
        <p:spPr>
          <a:xfrm>
            <a:off x="2630351"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2006</a:t>
            </a:r>
            <a:endParaRPr lang="en-US" sz="1200" spc="200" dirty="0">
              <a:solidFill>
                <a:schemeClr val="bg1"/>
              </a:solidFill>
              <a:latin typeface="Century Gothic"/>
              <a:ea typeface="Century Gothic"/>
              <a:cs typeface="Century Gothic"/>
            </a:endParaRPr>
          </a:p>
        </p:txBody>
      </p:sp>
      <p:sp>
        <p:nvSpPr>
          <p:cNvPr id="243" name="TextBox 242"/>
          <p:cNvSpPr txBox="1"/>
          <p:nvPr/>
        </p:nvSpPr>
        <p:spPr>
          <a:xfrm>
            <a:off x="365966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2009</a:t>
            </a:r>
            <a:endParaRPr lang="en-US" sz="1200" spc="200" dirty="0">
              <a:solidFill>
                <a:schemeClr val="bg1"/>
              </a:solidFill>
              <a:latin typeface="Century Gothic"/>
              <a:ea typeface="Century Gothic"/>
              <a:cs typeface="Century Gothic"/>
            </a:endParaRPr>
          </a:p>
        </p:txBody>
      </p:sp>
      <p:sp>
        <p:nvSpPr>
          <p:cNvPr id="244" name="TextBox 243"/>
          <p:cNvSpPr txBox="1"/>
          <p:nvPr/>
        </p:nvSpPr>
        <p:spPr>
          <a:xfrm>
            <a:off x="4635722"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2010</a:t>
            </a:r>
            <a:endParaRPr lang="en-US" sz="1200" spc="200" dirty="0">
              <a:solidFill>
                <a:schemeClr val="bg1"/>
              </a:solidFill>
              <a:latin typeface="Century Gothic"/>
              <a:ea typeface="Century Gothic"/>
              <a:cs typeface="Century Gothic"/>
            </a:endParaRPr>
          </a:p>
        </p:txBody>
      </p:sp>
      <p:sp>
        <p:nvSpPr>
          <p:cNvPr id="245" name="TextBox 244"/>
          <p:cNvSpPr txBox="1"/>
          <p:nvPr/>
        </p:nvSpPr>
        <p:spPr>
          <a:xfrm>
            <a:off x="56427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2011</a:t>
            </a:r>
            <a:endParaRPr lang="en-US" sz="1200" spc="200" dirty="0">
              <a:solidFill>
                <a:schemeClr val="bg1"/>
              </a:solidFill>
              <a:latin typeface="Century Gothic"/>
              <a:ea typeface="Century Gothic"/>
              <a:cs typeface="Century Gothic"/>
            </a:endParaRPr>
          </a:p>
        </p:txBody>
      </p:sp>
      <p:sp>
        <p:nvSpPr>
          <p:cNvPr id="246" name="Oval 245"/>
          <p:cNvSpPr/>
          <p:nvPr/>
        </p:nvSpPr>
        <p:spPr>
          <a:xfrm>
            <a:off x="554002" y="2873045"/>
            <a:ext cx="778994" cy="778994"/>
          </a:xfrm>
          <a:prstGeom prst="ellipse">
            <a:avLst/>
          </a:prstGeom>
          <a:solidFill>
            <a:srgbClr val="FBB0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47" name="TextBox 246"/>
          <p:cNvSpPr txBox="1"/>
          <p:nvPr/>
        </p:nvSpPr>
        <p:spPr>
          <a:xfrm>
            <a:off x="523173" y="2980697"/>
            <a:ext cx="824990" cy="553998"/>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Non-</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Virtualized</a:t>
            </a:r>
          </a:p>
          <a:p>
            <a:pPr algn="ctr"/>
            <a:r>
              <a:rPr lang="en-US" sz="1000" dirty="0" smtClean="0">
                <a:solidFill>
                  <a:schemeClr val="bg1"/>
                </a:solidFill>
                <a:latin typeface="Century Gothic"/>
                <a:ea typeface="Century Gothic"/>
                <a:cs typeface="Century Gothic"/>
              </a:rPr>
              <a:t>Hardware</a:t>
            </a:r>
            <a:endParaRPr lang="en-US" sz="1000" dirty="0">
              <a:solidFill>
                <a:schemeClr val="bg1"/>
              </a:solidFill>
              <a:latin typeface="Century Gothic"/>
              <a:ea typeface="Century Gothic"/>
              <a:cs typeface="Century Gothic"/>
            </a:endParaRPr>
          </a:p>
        </p:txBody>
      </p:sp>
      <p:sp>
        <p:nvSpPr>
          <p:cNvPr id="254" name="TextBox 253"/>
          <p:cNvSpPr txBox="1"/>
          <p:nvPr/>
        </p:nvSpPr>
        <p:spPr>
          <a:xfrm>
            <a:off x="66255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2013</a:t>
            </a:r>
            <a:endParaRPr lang="en-US" sz="1200" spc="200" dirty="0">
              <a:solidFill>
                <a:schemeClr val="bg1"/>
              </a:solidFill>
              <a:latin typeface="Century Gothic"/>
              <a:ea typeface="Century Gothic"/>
              <a:cs typeface="Century Gothic"/>
            </a:endParaRPr>
          </a:p>
        </p:txBody>
      </p:sp>
      <p:sp>
        <p:nvSpPr>
          <p:cNvPr id="255" name="TextBox 254"/>
          <p:cNvSpPr txBox="1"/>
          <p:nvPr/>
        </p:nvSpPr>
        <p:spPr>
          <a:xfrm>
            <a:off x="7637401"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2015</a:t>
            </a:r>
            <a:endParaRPr lang="en-US" sz="1200" spc="200" dirty="0">
              <a:solidFill>
                <a:schemeClr val="bg1"/>
              </a:solidFill>
              <a:latin typeface="Century Gothic"/>
              <a:ea typeface="Century Gothic"/>
              <a:cs typeface="Century Gothic"/>
            </a:endParaRPr>
          </a:p>
        </p:txBody>
      </p:sp>
      <p:pic>
        <p:nvPicPr>
          <p:cNvPr id="51" name="Picture 5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80638" y="4341340"/>
            <a:ext cx="973403" cy="154609"/>
          </a:xfrm>
          <a:prstGeom prst="rect">
            <a:avLst/>
          </a:prstGeom>
        </p:spPr>
      </p:pic>
      <p:pic>
        <p:nvPicPr>
          <p:cNvPr id="52" name="Picture 51" descr="CNCF_Alternate_Panton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466" y="1104588"/>
            <a:ext cx="3355533" cy="532973"/>
          </a:xfrm>
          <a:prstGeom prst="rect">
            <a:avLst/>
          </a:prstGeom>
        </p:spPr>
      </p:pic>
      <p:pic>
        <p:nvPicPr>
          <p:cNvPr id="53" name="Picture 52" descr="cloud foundry logo.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53479" y="4330689"/>
            <a:ext cx="995713" cy="194905"/>
          </a:xfrm>
          <a:prstGeom prst="rect">
            <a:avLst/>
          </a:prstGeom>
        </p:spPr>
      </p:pic>
      <p:pic>
        <p:nvPicPr>
          <p:cNvPr id="54" name="Picture 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57810" y="4093945"/>
            <a:ext cx="719769" cy="642157"/>
          </a:xfrm>
          <a:prstGeom prst="rect">
            <a:avLst/>
          </a:prstGeom>
        </p:spPr>
      </p:pic>
      <p:pic>
        <p:nvPicPr>
          <p:cNvPr id="55" name="Picture 5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62202" y="4261011"/>
            <a:ext cx="1212713" cy="511462"/>
          </a:xfrm>
          <a:prstGeom prst="rect">
            <a:avLst/>
          </a:prstGeom>
        </p:spPr>
      </p:pic>
      <p:pic>
        <p:nvPicPr>
          <p:cNvPr id="56" name="Picture 5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0539" y="4160785"/>
            <a:ext cx="1200777" cy="506994"/>
          </a:xfrm>
          <a:prstGeom prst="rect">
            <a:avLst/>
          </a:prstGeom>
        </p:spPr>
      </p:pic>
      <p:pic>
        <p:nvPicPr>
          <p:cNvPr id="57" name="Picture 5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403686" y="4287030"/>
            <a:ext cx="1082726" cy="251986"/>
          </a:xfrm>
          <a:prstGeom prst="rect">
            <a:avLst/>
          </a:prstGeom>
        </p:spPr>
      </p:pic>
      <p:pic>
        <p:nvPicPr>
          <p:cNvPr id="58" name="Picture 5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85753" y="4227591"/>
            <a:ext cx="906562" cy="362625"/>
          </a:xfrm>
          <a:prstGeom prst="rect">
            <a:avLst/>
          </a:prstGeom>
        </p:spPr>
      </p:pic>
      <p:pic>
        <p:nvPicPr>
          <p:cNvPr id="59" name="Picture 5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9923" y="4217353"/>
            <a:ext cx="955080" cy="413371"/>
          </a:xfrm>
          <a:prstGeom prst="rect">
            <a:avLst/>
          </a:prstGeom>
        </p:spPr>
      </p:pic>
      <p:sp>
        <p:nvSpPr>
          <p:cNvPr id="60" name="TextBox 59"/>
          <p:cNvSpPr txBox="1"/>
          <p:nvPr/>
        </p:nvSpPr>
        <p:spPr>
          <a:xfrm>
            <a:off x="2693392" y="3149972"/>
            <a:ext cx="453970" cy="246221"/>
          </a:xfrm>
          <a:prstGeom prst="rect">
            <a:avLst/>
          </a:prstGeom>
          <a:noFill/>
        </p:spPr>
        <p:txBody>
          <a:bodyPr wrap="none" rtlCol="0">
            <a:spAutoFit/>
          </a:bodyPr>
          <a:lstStyle/>
          <a:p>
            <a:pPr algn="ctr"/>
            <a:r>
              <a:rPr lang="en-US" sz="1000" dirty="0">
                <a:solidFill>
                  <a:schemeClr val="bg1"/>
                </a:solidFill>
                <a:latin typeface="Century Gothic"/>
                <a:ea typeface="Century Gothic"/>
                <a:cs typeface="Century Gothic"/>
              </a:rPr>
              <a:t>IaaS</a:t>
            </a:r>
          </a:p>
        </p:txBody>
      </p:sp>
    </p:spTree>
    <p:extLst>
      <p:ext uri="{BB962C8B-B14F-4D97-AF65-F5344CB8AC3E}">
        <p14:creationId xmlns:p14="http://schemas.microsoft.com/office/powerpoint/2010/main" val="74104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What Have We Learned?</a:t>
            </a:r>
            <a:endParaRPr lang="en-US" sz="2600" dirty="0"/>
          </a:p>
        </p:txBody>
      </p:sp>
      <p:sp>
        <p:nvSpPr>
          <p:cNvPr id="5" name="Slide Number Placeholder 3"/>
          <p:cNvSpPr>
            <a:spLocks noGrp="1"/>
          </p:cNvSpPr>
          <p:nvPr>
            <p:ph type="sldNum" idx="12"/>
          </p:nvPr>
        </p:nvSpPr>
        <p:spPr/>
        <p:txBody>
          <a:bodyPr/>
          <a:lstStyle/>
          <a:p>
            <a:pPr algn="ctr"/>
            <a:fld id="{40CC8E1A-A953-FA40-9E8D-D790E7D153E7}" type="slidenum">
              <a:rPr lang="en-US" sz="1000" smtClean="0">
                <a:solidFill>
                  <a:srgbClr val="12619B"/>
                </a:solidFill>
                <a:latin typeface="Century Gothic"/>
                <a:ea typeface="Century Gothic"/>
                <a:cs typeface="Century Gothic"/>
              </a:rPr>
              <a:pPr algn="ctr"/>
              <a:t>11</a:t>
            </a:fld>
            <a:endParaRPr lang="en-US" sz="1000" dirty="0">
              <a:solidFill>
                <a:srgbClr val="12619B"/>
              </a:solidFill>
              <a:latin typeface="Century Gothic"/>
              <a:ea typeface="Century Gothic"/>
              <a:cs typeface="Century Gothic"/>
            </a:endParaRPr>
          </a:p>
        </p:txBody>
      </p:sp>
      <p:sp>
        <p:nvSpPr>
          <p:cNvPr id="3" name="Content Placeholder 2"/>
          <p:cNvSpPr>
            <a:spLocks noGrp="1"/>
          </p:cNvSpPr>
          <p:nvPr>
            <p:ph idx="4294967295"/>
          </p:nvPr>
        </p:nvSpPr>
        <p:spPr>
          <a:xfrm>
            <a:off x="0" y="903288"/>
            <a:ext cx="8682038" cy="3783012"/>
          </a:xfrm>
        </p:spPr>
        <p:txBody>
          <a:bodyPr>
            <a:normAutofit fontScale="92500" lnSpcReduction="10000"/>
          </a:bodyPr>
          <a:lstStyle/>
          <a:p>
            <a:pPr>
              <a:buSzPct val="100000"/>
            </a:pPr>
            <a:r>
              <a:rPr lang="en-US" sz="2600" dirty="0" smtClean="0">
                <a:solidFill>
                  <a:srgbClr val="595959"/>
                </a:solidFill>
                <a:latin typeface="Century Gothic"/>
                <a:ea typeface="Century Gothic"/>
                <a:cs typeface="Century Gothic"/>
              </a:rPr>
              <a:t>Core Building Block:</a:t>
            </a:r>
          </a:p>
          <a:p>
            <a:pPr lvl="1"/>
            <a:r>
              <a:rPr lang="en-US" sz="2200" dirty="0" smtClean="0">
                <a:solidFill>
                  <a:srgbClr val="595959"/>
                </a:solidFill>
                <a:latin typeface="Century Gothic"/>
                <a:ea typeface="Century Gothic"/>
                <a:cs typeface="Century Gothic"/>
              </a:rPr>
              <a:t>Servers </a:t>
            </a:r>
            <a:r>
              <a:rPr lang="en-US" sz="2200" dirty="0" smtClean="0">
                <a:solidFill>
                  <a:srgbClr val="008000"/>
                </a:solidFill>
                <a:latin typeface="Century Gothic"/>
                <a:ea typeface="Century Gothic"/>
                <a:cs typeface="Century Gothic"/>
              </a:rPr>
              <a:t>➡</a:t>
            </a:r>
            <a:r>
              <a:rPr lang="en-US" sz="2200" dirty="0" smtClean="0">
                <a:solidFill>
                  <a:srgbClr val="595959"/>
                </a:solidFill>
                <a:latin typeface="Century Gothic"/>
                <a:ea typeface="Century Gothic"/>
                <a:cs typeface="Century Gothic"/>
              </a:rPr>
              <a:t> Virtual Machines </a:t>
            </a:r>
            <a:r>
              <a:rPr lang="en-US" sz="2200" dirty="0">
                <a:solidFill>
                  <a:srgbClr val="008000"/>
                </a:solidFill>
                <a:latin typeface="Century Gothic"/>
                <a:ea typeface="Century Gothic"/>
                <a:cs typeface="Century Gothic"/>
              </a:rPr>
              <a:t>➡</a:t>
            </a:r>
            <a:r>
              <a:rPr lang="en-US" sz="2200" dirty="0" smtClean="0">
                <a:solidFill>
                  <a:srgbClr val="595959"/>
                </a:solidFill>
                <a:latin typeface="Century Gothic"/>
                <a:ea typeface="Century Gothic"/>
                <a:cs typeface="Century Gothic"/>
              </a:rPr>
              <a:t> Buildpacks</a:t>
            </a:r>
            <a:r>
              <a:rPr lang="en-US" sz="2200" dirty="0" smtClean="0">
                <a:solidFill>
                  <a:srgbClr val="008000"/>
                </a:solidFill>
                <a:latin typeface="Century Gothic"/>
                <a:ea typeface="Century Gothic"/>
                <a:cs typeface="Century Gothic"/>
              </a:rPr>
              <a:t> ➡</a:t>
            </a:r>
            <a:r>
              <a:rPr lang="en-US" sz="2200" dirty="0" smtClean="0">
                <a:solidFill>
                  <a:srgbClr val="595959"/>
                </a:solidFill>
                <a:latin typeface="Century Gothic"/>
                <a:ea typeface="Century Gothic"/>
                <a:cs typeface="Century Gothic"/>
              </a:rPr>
              <a:t> Containers</a:t>
            </a:r>
          </a:p>
          <a:p>
            <a:pPr>
              <a:buSzPct val="100000"/>
            </a:pPr>
            <a:r>
              <a:rPr lang="en-US" sz="2600" dirty="0" smtClean="0">
                <a:solidFill>
                  <a:srgbClr val="595959"/>
                </a:solidFill>
                <a:latin typeface="Century Gothic"/>
                <a:ea typeface="Century Gothic"/>
                <a:cs typeface="Century Gothic"/>
              </a:rPr>
              <a:t>Isolation Units</a:t>
            </a:r>
          </a:p>
          <a:p>
            <a:pPr lvl="1"/>
            <a:r>
              <a:rPr lang="en-US" sz="2200" dirty="0" smtClean="0">
                <a:solidFill>
                  <a:srgbClr val="595959"/>
                </a:solidFill>
                <a:latin typeface="Century Gothic"/>
                <a:ea typeface="Century Gothic"/>
                <a:cs typeface="Century Gothic"/>
              </a:rPr>
              <a:t>From heavier to lighter weight, in spin-up time and size</a:t>
            </a:r>
          </a:p>
          <a:p>
            <a:pPr>
              <a:buSzPct val="100000"/>
            </a:pPr>
            <a:r>
              <a:rPr lang="en-US" sz="2600" dirty="0" smtClean="0">
                <a:solidFill>
                  <a:srgbClr val="595959"/>
                </a:solidFill>
                <a:latin typeface="Century Gothic"/>
                <a:ea typeface="Century Gothic"/>
                <a:cs typeface="Century Gothic"/>
              </a:rPr>
              <a:t>Immutability</a:t>
            </a:r>
            <a:endParaRPr lang="en-US" sz="2600" dirty="0">
              <a:solidFill>
                <a:srgbClr val="595959"/>
              </a:solidFill>
              <a:latin typeface="Century Gothic"/>
              <a:ea typeface="Century Gothic"/>
              <a:cs typeface="Century Gothic"/>
            </a:endParaRPr>
          </a:p>
          <a:p>
            <a:pPr lvl="1"/>
            <a:r>
              <a:rPr lang="en-US" sz="2200" dirty="0" smtClean="0">
                <a:solidFill>
                  <a:srgbClr val="595959"/>
                </a:solidFill>
                <a:latin typeface="Century Gothic"/>
                <a:ea typeface="Century Gothic"/>
                <a:cs typeface="Century Gothic"/>
              </a:rPr>
              <a:t>From pets to cattle</a:t>
            </a:r>
            <a:endParaRPr lang="en-US" sz="2200" dirty="0">
              <a:solidFill>
                <a:srgbClr val="595959"/>
              </a:solidFill>
              <a:latin typeface="Century Gothic"/>
              <a:ea typeface="Century Gothic"/>
              <a:cs typeface="Century Gothic"/>
            </a:endParaRPr>
          </a:p>
          <a:p>
            <a:pPr>
              <a:buSzPct val="100000"/>
            </a:pPr>
            <a:r>
              <a:rPr lang="en-US" sz="2600" dirty="0">
                <a:solidFill>
                  <a:srgbClr val="595959"/>
                </a:solidFill>
                <a:latin typeface="Century Gothic"/>
                <a:ea typeface="Century Gothic"/>
                <a:cs typeface="Century Gothic"/>
              </a:rPr>
              <a:t>Provider</a:t>
            </a:r>
          </a:p>
          <a:p>
            <a:pPr lvl="1"/>
            <a:r>
              <a:rPr lang="en-US" sz="2200" dirty="0">
                <a:solidFill>
                  <a:srgbClr val="595959"/>
                </a:solidFill>
                <a:latin typeface="Century Gothic"/>
                <a:ea typeface="Century Gothic"/>
                <a:cs typeface="Century Gothic"/>
              </a:rPr>
              <a:t>From closed source, single vendor to open source, </a:t>
            </a:r>
            <a:r>
              <a:rPr lang="en-US" sz="2200" dirty="0" smtClean="0">
                <a:solidFill>
                  <a:srgbClr val="595959"/>
                </a:solidFill>
                <a:latin typeface="Century Gothic"/>
                <a:ea typeface="Century Gothic"/>
                <a:cs typeface="Century Gothic"/>
              </a:rPr>
              <a:t>cross-vendor</a:t>
            </a:r>
            <a:endParaRPr lang="en-US" sz="2200" dirty="0">
              <a:solidFill>
                <a:srgbClr val="595959"/>
              </a:solidFill>
              <a:latin typeface="Century Gothic"/>
              <a:ea typeface="Century Gothic"/>
              <a:cs typeface="Century Gothic"/>
            </a:endParaRPr>
          </a:p>
        </p:txBody>
      </p:sp>
    </p:spTree>
    <p:extLst>
      <p:ext uri="{BB962C8B-B14F-4D97-AF65-F5344CB8AC3E}">
        <p14:creationId xmlns:p14="http://schemas.microsoft.com/office/powerpoint/2010/main" val="361555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How Do These Technologies Interact?</a:t>
            </a:r>
            <a:endParaRPr lang="en-US" sz="2600" dirty="0"/>
          </a:p>
        </p:txBody>
      </p:sp>
      <p:sp>
        <p:nvSpPr>
          <p:cNvPr id="5" name="Slide Number Placeholder 3"/>
          <p:cNvSpPr>
            <a:spLocks noGrp="1"/>
          </p:cNvSpPr>
          <p:nvPr>
            <p:ph type="sldNum" idx="12"/>
          </p:nvPr>
        </p:nvSpPr>
        <p:spPr/>
        <p:txBody>
          <a:bodyPr/>
          <a:lstStyle/>
          <a:p>
            <a:pPr algn="ctr"/>
            <a:fld id="{40CC8E1A-A953-FA40-9E8D-D790E7D153E7}" type="slidenum">
              <a:rPr lang="en-US" sz="1000" smtClean="0">
                <a:solidFill>
                  <a:srgbClr val="12619B"/>
                </a:solidFill>
                <a:latin typeface="Century Gothic"/>
                <a:ea typeface="Century Gothic"/>
                <a:cs typeface="Century Gothic"/>
              </a:rPr>
              <a:pPr algn="ctr"/>
              <a:t>12</a:t>
            </a:fld>
            <a:endParaRPr lang="en-US" sz="1000" dirty="0">
              <a:solidFill>
                <a:srgbClr val="12619B"/>
              </a:solidFill>
              <a:latin typeface="Century Gothic"/>
              <a:ea typeface="Century Gothic"/>
              <a:cs typeface="Century Gothic"/>
            </a:endParaRPr>
          </a:p>
        </p:txBody>
      </p:sp>
      <p:sp>
        <p:nvSpPr>
          <p:cNvPr id="3" name="Content Placeholder 2"/>
          <p:cNvSpPr>
            <a:spLocks noGrp="1"/>
          </p:cNvSpPr>
          <p:nvPr>
            <p:ph idx="4294967295"/>
          </p:nvPr>
        </p:nvSpPr>
        <p:spPr>
          <a:xfrm>
            <a:off x="461963" y="1120775"/>
            <a:ext cx="8682037" cy="3446463"/>
          </a:xfrm>
        </p:spPr>
        <p:txBody>
          <a:bodyPr/>
          <a:lstStyle/>
          <a:p>
            <a:pPr marL="342900" lvl="0" indent="-161925">
              <a:spcBef>
                <a:spcPts val="525"/>
              </a:spcBef>
              <a:buSzPct val="100000"/>
            </a:pPr>
            <a:r>
              <a:rPr lang="en-US" sz="2500" dirty="0">
                <a:solidFill>
                  <a:srgbClr val="000000">
                    <a:lumMod val="65000"/>
                    <a:lumOff val="35000"/>
                  </a:srgbClr>
                </a:solidFill>
                <a:latin typeface="Century Gothic"/>
                <a:ea typeface="Century Gothic"/>
                <a:cs typeface="Century Gothic"/>
              </a:rPr>
              <a:t>Most developers don’t need the granular abstractions of IaaS</a:t>
            </a:r>
          </a:p>
          <a:p>
            <a:pPr marL="342900" lvl="0" indent="-161925">
              <a:spcBef>
                <a:spcPts val="525"/>
              </a:spcBef>
              <a:buSzPct val="100000"/>
            </a:pPr>
            <a:r>
              <a:rPr lang="en-US" sz="2500" dirty="0">
                <a:solidFill>
                  <a:srgbClr val="000000">
                    <a:lumMod val="65000"/>
                    <a:lumOff val="35000"/>
                  </a:srgbClr>
                </a:solidFill>
                <a:latin typeface="Century Gothic"/>
                <a:ea typeface="Century Gothic"/>
                <a:cs typeface="Century Gothic"/>
              </a:rPr>
              <a:t>Many </a:t>
            </a:r>
            <a:r>
              <a:rPr lang="en-US" sz="2500" dirty="0" smtClean="0">
                <a:solidFill>
                  <a:srgbClr val="000000">
                    <a:lumMod val="65000"/>
                    <a:lumOff val="35000"/>
                  </a:srgbClr>
                </a:solidFill>
                <a:latin typeface="Century Gothic"/>
                <a:ea typeface="Century Gothic"/>
                <a:cs typeface="Century Gothic"/>
              </a:rPr>
              <a:t>new applications </a:t>
            </a:r>
            <a:r>
              <a:rPr lang="en-US" sz="2500" dirty="0">
                <a:solidFill>
                  <a:srgbClr val="000000">
                    <a:lumMod val="65000"/>
                    <a:lumOff val="35000"/>
                  </a:srgbClr>
                </a:solidFill>
                <a:latin typeface="Century Gothic"/>
                <a:ea typeface="Century Gothic"/>
                <a:cs typeface="Century Gothic"/>
              </a:rPr>
              <a:t>start out as 12-factor monolithic apps deployable on a PaaS, but in time they outgrow their PaaS</a:t>
            </a:r>
          </a:p>
          <a:p>
            <a:pPr marL="342900" lvl="0" indent="-161925">
              <a:spcBef>
                <a:spcPts val="525"/>
              </a:spcBef>
              <a:buSzPct val="100000"/>
            </a:pPr>
            <a:r>
              <a:rPr lang="en-US" sz="2500" dirty="0">
                <a:solidFill>
                  <a:srgbClr val="000000">
                    <a:lumMod val="65000"/>
                    <a:lumOff val="35000"/>
                  </a:srgbClr>
                </a:solidFill>
                <a:latin typeface="Century Gothic"/>
                <a:ea typeface="Century Gothic"/>
                <a:cs typeface="Century Gothic"/>
              </a:rPr>
              <a:t>OpenShift, Deis, and Apprenda are examples of PaaS’s built on top of cloud native platforms</a:t>
            </a:r>
          </a:p>
        </p:txBody>
      </p:sp>
    </p:spTree>
    <p:extLst>
      <p:ext uri="{BB962C8B-B14F-4D97-AF65-F5344CB8AC3E}">
        <p14:creationId xmlns:p14="http://schemas.microsoft.com/office/powerpoint/2010/main" val="76166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65525" y="2585068"/>
            <a:ext cx="3612824" cy="449470"/>
          </a:xfrm>
        </p:spPr>
        <p:txBody>
          <a:bodyPr/>
          <a:lstStyle/>
          <a:p>
            <a:r>
              <a:rPr lang="en-US" dirty="0" smtClean="0"/>
              <a:t>Cloud Native </a:t>
            </a:r>
            <a:br>
              <a:rPr lang="en-US" dirty="0" smtClean="0"/>
            </a:br>
            <a:r>
              <a:rPr lang="en-US" dirty="0" smtClean="0"/>
              <a:t>Value Propositions</a:t>
            </a:r>
            <a:endParaRPr lang="en-US" dirty="0"/>
          </a:p>
        </p:txBody>
      </p:sp>
    </p:spTree>
    <p:extLst>
      <p:ext uri="{BB962C8B-B14F-4D97-AF65-F5344CB8AC3E}">
        <p14:creationId xmlns:p14="http://schemas.microsoft.com/office/powerpoint/2010/main" val="5635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18329"/>
            <a:ext cx="9144000" cy="4725691"/>
          </a:xfrm>
          <a:prstGeom prst="rect">
            <a:avLst/>
          </a:prstGeom>
        </p:spPr>
      </p:pic>
      <p:sp>
        <p:nvSpPr>
          <p:cNvPr id="2" name="Title 1"/>
          <p:cNvSpPr>
            <a:spLocks noGrp="1"/>
          </p:cNvSpPr>
          <p:nvPr>
            <p:ph type="title"/>
          </p:nvPr>
        </p:nvSpPr>
        <p:spPr/>
        <p:txBody>
          <a:bodyPr/>
          <a:lstStyle/>
          <a:p>
            <a:endParaRPr lang="en-US"/>
          </a:p>
        </p:txBody>
      </p:sp>
      <p:sp>
        <p:nvSpPr>
          <p:cNvPr id="6" name="Slide Number Placeholder 3"/>
          <p:cNvSpPr>
            <a:spLocks noGrp="1"/>
          </p:cNvSpPr>
          <p:nvPr>
            <p:ph type="sldNum" idx="12"/>
          </p:nvPr>
        </p:nvSpPr>
        <p:spPr/>
        <p:txBody>
          <a:bodyPr/>
          <a:lstStyle/>
          <a:p>
            <a:pPr algn="ctr"/>
            <a:fld id="{40CC8E1A-A953-FA40-9E8D-D790E7D153E7}" type="slidenum">
              <a:rPr lang="en-US" sz="1000" smtClean="0">
                <a:solidFill>
                  <a:srgbClr val="12619B"/>
                </a:solidFill>
                <a:latin typeface="Century Gothic"/>
                <a:ea typeface="Century Gothic"/>
                <a:cs typeface="Century Gothic"/>
              </a:rPr>
              <a:pPr algn="ctr"/>
              <a:t>14</a:t>
            </a:fld>
            <a:endParaRPr lang="en-US" sz="1000" dirty="0">
              <a:solidFill>
                <a:srgbClr val="12619B"/>
              </a:solidFill>
              <a:latin typeface="Century Gothic"/>
              <a:ea typeface="Century Gothic"/>
              <a:cs typeface="Century Gothic"/>
            </a:endParaRPr>
          </a:p>
        </p:txBody>
      </p:sp>
      <p:sp>
        <p:nvSpPr>
          <p:cNvPr id="8" name="Shape 51"/>
          <p:cNvSpPr/>
          <p:nvPr/>
        </p:nvSpPr>
        <p:spPr>
          <a:xfrm>
            <a:off x="-1" y="767080"/>
            <a:ext cx="9144000" cy="45719"/>
          </a:xfrm>
          <a:prstGeom prst="rect">
            <a:avLst/>
          </a:prstGeom>
          <a:solidFill>
            <a:srgbClr val="65B8CB"/>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9" name="Shape 44"/>
          <p:cNvSpPr/>
          <p:nvPr/>
        </p:nvSpPr>
        <p:spPr>
          <a:xfrm>
            <a:off x="-1" y="0"/>
            <a:ext cx="9144000" cy="770672"/>
          </a:xfrm>
          <a:prstGeom prst="rect">
            <a:avLst/>
          </a:prstGeom>
          <a:solidFill>
            <a:srgbClr val="275187"/>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0" name="Title 1"/>
          <p:cNvSpPr txBox="1">
            <a:spLocks/>
          </p:cNvSpPr>
          <p:nvPr/>
        </p:nvSpPr>
        <p:spPr>
          <a:xfrm>
            <a:off x="231816" y="52852"/>
            <a:ext cx="7465353" cy="674325"/>
          </a:xfrm>
          <a:prstGeom prst="rect">
            <a:avLst/>
          </a:prstGeom>
          <a:noFill/>
          <a:ln>
            <a:noFill/>
          </a:ln>
        </p:spPr>
        <p:txBody>
          <a:bodyPr lIns="121900" tIns="121900" rIns="121900" bIns="121900"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SzPct val="44186"/>
              <a:buFont typeface="Helvetica Neue"/>
              <a:buNone/>
              <a:defRPr sz="3600" b="0" i="0" u="none" strike="noStrike" cap="none">
                <a:solidFill>
                  <a:srgbClr val="FFFFFF"/>
                </a:solidFill>
                <a:latin typeface="Helvetica Neue"/>
                <a:ea typeface="Helvetica Neue"/>
                <a:cs typeface="Helvetica Neue"/>
                <a:sym typeface="Helvetica Neue"/>
              </a:defRPr>
            </a:lvl1pPr>
            <a:lvl2pPr marL="0" marR="0" lvl="1" indent="0" algn="l" rtl="0">
              <a:spcBef>
                <a:spcPts val="0"/>
              </a:spcBef>
              <a:buSzPct val="100000"/>
              <a:defRPr sz="1425"/>
            </a:lvl2pPr>
            <a:lvl3pPr marL="0" marR="0" lvl="2" indent="0" algn="l" rtl="0">
              <a:spcBef>
                <a:spcPts val="0"/>
              </a:spcBef>
              <a:buSzPct val="100000"/>
              <a:defRPr sz="1425"/>
            </a:lvl3pPr>
            <a:lvl4pPr marL="0" marR="0" lvl="3" indent="0" algn="l" rtl="0">
              <a:spcBef>
                <a:spcPts val="0"/>
              </a:spcBef>
              <a:buSzPct val="100000"/>
              <a:defRPr sz="1425"/>
            </a:lvl4pPr>
            <a:lvl5pPr marL="0" marR="0" lvl="4" indent="0" algn="l" rtl="0">
              <a:spcBef>
                <a:spcPts val="0"/>
              </a:spcBef>
              <a:buSzPct val="100000"/>
              <a:defRPr sz="1425"/>
            </a:lvl5pPr>
            <a:lvl6pPr marL="0" marR="0" lvl="5" indent="0" algn="l" rtl="0">
              <a:spcBef>
                <a:spcPts val="0"/>
              </a:spcBef>
              <a:buSzPct val="100000"/>
              <a:defRPr sz="1425"/>
            </a:lvl6pPr>
            <a:lvl7pPr marL="0" marR="0" lvl="6" indent="0" algn="l" rtl="0">
              <a:spcBef>
                <a:spcPts val="0"/>
              </a:spcBef>
              <a:buSzPct val="100000"/>
              <a:defRPr sz="1425"/>
            </a:lvl7pPr>
            <a:lvl8pPr marL="0" marR="0" lvl="7" indent="0" algn="l" rtl="0">
              <a:spcBef>
                <a:spcPts val="0"/>
              </a:spcBef>
              <a:buSzPct val="100000"/>
              <a:defRPr sz="1425"/>
            </a:lvl8pPr>
            <a:lvl9pPr marL="0" marR="0" lvl="8" indent="0" algn="l" rtl="0">
              <a:spcBef>
                <a:spcPts val="0"/>
              </a:spcBef>
              <a:buSzPct val="100000"/>
              <a:defRPr sz="1425"/>
            </a:lvl9pPr>
          </a:lstStyle>
          <a:p>
            <a:r>
              <a:rPr lang="en-US" sz="2600" dirty="0" smtClean="0">
                <a:latin typeface="Century Gothic"/>
                <a:ea typeface="Century Gothic"/>
                <a:cs typeface="Century Gothic"/>
              </a:rPr>
              <a:t>Isolation</a:t>
            </a:r>
            <a:endParaRPr lang="en-US" sz="2600" dirty="0">
              <a:latin typeface="Century Gothic"/>
              <a:ea typeface="Century Gothic"/>
              <a:cs typeface="Century Gothic"/>
            </a:endParaRPr>
          </a:p>
        </p:txBody>
      </p:sp>
      <p:sp>
        <p:nvSpPr>
          <p:cNvPr id="11" name="Shape 44"/>
          <p:cNvSpPr/>
          <p:nvPr/>
        </p:nvSpPr>
        <p:spPr>
          <a:xfrm>
            <a:off x="-1" y="3512242"/>
            <a:ext cx="9144000" cy="911971"/>
          </a:xfrm>
          <a:prstGeom prst="rect">
            <a:avLst/>
          </a:prstGeom>
          <a:solidFill>
            <a:srgbClr val="76BFD2">
              <a:alpha val="83000"/>
            </a:srgbClr>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2" name="Content Placeholder 5"/>
          <p:cNvSpPr>
            <a:spLocks noGrp="1"/>
          </p:cNvSpPr>
          <p:nvPr>
            <p:ph idx="4294967295"/>
          </p:nvPr>
        </p:nvSpPr>
        <p:spPr>
          <a:xfrm>
            <a:off x="461963" y="3492500"/>
            <a:ext cx="8682037" cy="919163"/>
          </a:xfrm>
        </p:spPr>
        <p:txBody>
          <a:bodyPr/>
          <a:lstStyle/>
          <a:p>
            <a:pPr marL="180975" lvl="1" indent="0">
              <a:buSzPct val="51351"/>
              <a:buNone/>
            </a:pPr>
            <a:r>
              <a:rPr lang="en-US" sz="2200" dirty="0">
                <a:solidFill>
                  <a:srgbClr val="000000"/>
                </a:solidFill>
                <a:latin typeface="Century Gothic"/>
                <a:ea typeface="Century Gothic"/>
                <a:cs typeface="Century Gothic"/>
              </a:rPr>
              <a:t>Container packaged applications achieve dev/prod parity, foster code and component reuse and simplify </a:t>
            </a:r>
            <a:r>
              <a:rPr lang="en-US" sz="2200" dirty="0" smtClean="0">
                <a:solidFill>
                  <a:srgbClr val="000000"/>
                </a:solidFill>
                <a:latin typeface="Century Gothic"/>
                <a:ea typeface="Century Gothic"/>
                <a:cs typeface="Century Gothic"/>
              </a:rPr>
              <a:t>operations</a:t>
            </a:r>
            <a:endParaRPr lang="en-US" sz="2200" dirty="0">
              <a:solidFill>
                <a:srgbClr val="000000"/>
              </a:solidFill>
              <a:latin typeface="Century Gothic"/>
              <a:ea typeface="Century Gothic"/>
              <a:cs typeface="Century Gothic"/>
            </a:endParaRPr>
          </a:p>
        </p:txBody>
      </p:sp>
    </p:spTree>
    <p:extLst>
      <p:ext uri="{BB962C8B-B14F-4D97-AF65-F5344CB8AC3E}">
        <p14:creationId xmlns:p14="http://schemas.microsoft.com/office/powerpoint/2010/main" val="2559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ison.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1291" cy="5143500"/>
          </a:xfrm>
          <a:prstGeom prst="rect">
            <a:avLst/>
          </a:prstGeom>
        </p:spPr>
      </p:pic>
      <p:sp>
        <p:nvSpPr>
          <p:cNvPr id="8" name="Shape 51"/>
          <p:cNvSpPr/>
          <p:nvPr/>
        </p:nvSpPr>
        <p:spPr>
          <a:xfrm>
            <a:off x="-1" y="767080"/>
            <a:ext cx="9144000" cy="45719"/>
          </a:xfrm>
          <a:prstGeom prst="rect">
            <a:avLst/>
          </a:prstGeom>
          <a:solidFill>
            <a:srgbClr val="65B8CB"/>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1" name="Shape 44"/>
          <p:cNvSpPr/>
          <p:nvPr/>
        </p:nvSpPr>
        <p:spPr>
          <a:xfrm>
            <a:off x="-1" y="0"/>
            <a:ext cx="9144000" cy="770672"/>
          </a:xfrm>
          <a:prstGeom prst="rect">
            <a:avLst/>
          </a:prstGeom>
          <a:solidFill>
            <a:srgbClr val="275187"/>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2" name="Shape 44"/>
          <p:cNvSpPr/>
          <p:nvPr/>
        </p:nvSpPr>
        <p:spPr>
          <a:xfrm>
            <a:off x="-2709" y="2488481"/>
            <a:ext cx="9144000" cy="1095783"/>
          </a:xfrm>
          <a:prstGeom prst="rect">
            <a:avLst/>
          </a:prstGeom>
          <a:solidFill>
            <a:srgbClr val="FFFFFF">
              <a:alpha val="75000"/>
            </a:srgbClr>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 name="Title 2"/>
          <p:cNvSpPr>
            <a:spLocks noGrp="1"/>
          </p:cNvSpPr>
          <p:nvPr>
            <p:ph type="title"/>
          </p:nvPr>
        </p:nvSpPr>
        <p:spPr/>
        <p:txBody>
          <a:bodyPr/>
          <a:lstStyle/>
          <a:p>
            <a:r>
              <a:rPr lang="en-US" dirty="0"/>
              <a:t>No </a:t>
            </a:r>
            <a:r>
              <a:rPr lang="en-US" dirty="0" smtClean="0"/>
              <a:t>Lock-in</a:t>
            </a:r>
            <a:endParaRPr lang="en-US" dirty="0"/>
          </a:p>
        </p:txBody>
      </p:sp>
      <p:sp>
        <p:nvSpPr>
          <p:cNvPr id="6" name="Content Placeholder 5"/>
          <p:cNvSpPr>
            <a:spLocks noGrp="1"/>
          </p:cNvSpPr>
          <p:nvPr>
            <p:ph idx="4294967295"/>
          </p:nvPr>
        </p:nvSpPr>
        <p:spPr>
          <a:xfrm>
            <a:off x="461963" y="2482850"/>
            <a:ext cx="8682037" cy="1401763"/>
          </a:xfrm>
        </p:spPr>
        <p:txBody>
          <a:bodyPr/>
          <a:lstStyle/>
          <a:p>
            <a:pPr marL="180975" indent="0">
              <a:buNone/>
            </a:pPr>
            <a:r>
              <a:rPr lang="en-US" sz="2600" dirty="0">
                <a:solidFill>
                  <a:schemeClr val="tx1"/>
                </a:solidFill>
                <a:latin typeface="Century Gothic"/>
                <a:ea typeface="Century Gothic"/>
                <a:cs typeface="Century Gothic"/>
              </a:rPr>
              <a:t>Open source software stack enables deployment on any public or private cloud (or in combinations</a:t>
            </a:r>
            <a:r>
              <a:rPr lang="en-US" sz="2600" dirty="0" smtClean="0">
                <a:solidFill>
                  <a:schemeClr val="tx1"/>
                </a:solidFill>
                <a:latin typeface="Century Gothic"/>
                <a:ea typeface="Century Gothic"/>
                <a:cs typeface="Century Gothic"/>
              </a:rPr>
              <a:t>)</a:t>
            </a:r>
          </a:p>
        </p:txBody>
      </p:sp>
    </p:spTree>
    <p:extLst>
      <p:ext uri="{BB962C8B-B14F-4D97-AF65-F5344CB8AC3E}">
        <p14:creationId xmlns:p14="http://schemas.microsoft.com/office/powerpoint/2010/main" val="366196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12799"/>
            <a:ext cx="9141291" cy="4330701"/>
          </a:xfrm>
          <a:prstGeom prst="rect">
            <a:avLst/>
          </a:prstGeom>
        </p:spPr>
      </p:pic>
      <p:sp>
        <p:nvSpPr>
          <p:cNvPr id="8" name="Shape 51"/>
          <p:cNvSpPr/>
          <p:nvPr/>
        </p:nvSpPr>
        <p:spPr>
          <a:xfrm>
            <a:off x="-1" y="767080"/>
            <a:ext cx="9144000" cy="45719"/>
          </a:xfrm>
          <a:prstGeom prst="rect">
            <a:avLst/>
          </a:prstGeom>
          <a:solidFill>
            <a:srgbClr val="65B8CB"/>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9" name="Shape 44"/>
          <p:cNvSpPr/>
          <p:nvPr/>
        </p:nvSpPr>
        <p:spPr>
          <a:xfrm>
            <a:off x="-1" y="0"/>
            <a:ext cx="9144000" cy="770672"/>
          </a:xfrm>
          <a:prstGeom prst="rect">
            <a:avLst/>
          </a:prstGeom>
          <a:solidFill>
            <a:srgbClr val="275187"/>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1" name="Shape 44"/>
          <p:cNvSpPr/>
          <p:nvPr/>
        </p:nvSpPr>
        <p:spPr>
          <a:xfrm>
            <a:off x="-2709" y="2187701"/>
            <a:ext cx="9144000" cy="1630496"/>
          </a:xfrm>
          <a:prstGeom prst="rect">
            <a:avLst/>
          </a:prstGeom>
          <a:solidFill>
            <a:srgbClr val="FFFFFF">
              <a:alpha val="75000"/>
            </a:srgbClr>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a:t>Unlimited </a:t>
            </a:r>
            <a:r>
              <a:rPr lang="en-US" dirty="0" smtClean="0"/>
              <a:t>Scalability</a:t>
            </a:r>
            <a:endParaRPr lang="en-US" dirty="0"/>
          </a:p>
        </p:txBody>
      </p:sp>
      <p:sp>
        <p:nvSpPr>
          <p:cNvPr id="12" name="Content Placeholder 5"/>
          <p:cNvSpPr>
            <a:spLocks noGrp="1"/>
          </p:cNvSpPr>
          <p:nvPr>
            <p:ph idx="4294967295"/>
          </p:nvPr>
        </p:nvSpPr>
        <p:spPr>
          <a:xfrm>
            <a:off x="460375" y="2139950"/>
            <a:ext cx="8683625" cy="1636713"/>
          </a:xfrm>
        </p:spPr>
        <p:txBody>
          <a:bodyPr/>
          <a:lstStyle/>
          <a:p>
            <a:pPr marL="0" indent="0">
              <a:spcBef>
                <a:spcPts val="525"/>
              </a:spcBef>
              <a:buNone/>
            </a:pPr>
            <a:r>
              <a:rPr lang="en-US" sz="2400" dirty="0">
                <a:solidFill>
                  <a:schemeClr val="tx1"/>
                </a:solidFill>
                <a:latin typeface="Century Gothic"/>
                <a:ea typeface="Century Gothic"/>
                <a:cs typeface="Century Gothic"/>
              </a:rPr>
              <a:t>Optimized for modern distributed systems environments capable of scaling to tens of thousands of self healing multi-tenant </a:t>
            </a:r>
            <a:r>
              <a:rPr lang="en-US" sz="2400" dirty="0" smtClean="0">
                <a:solidFill>
                  <a:schemeClr val="tx1"/>
                </a:solidFill>
                <a:latin typeface="Century Gothic"/>
                <a:ea typeface="Century Gothic"/>
                <a:cs typeface="Century Gothic"/>
              </a:rPr>
              <a:t>nodes</a:t>
            </a:r>
            <a:br>
              <a:rPr lang="en-US" sz="2400" dirty="0" smtClean="0">
                <a:solidFill>
                  <a:schemeClr val="tx1"/>
                </a:solidFill>
                <a:latin typeface="Century Gothic"/>
                <a:ea typeface="Century Gothic"/>
                <a:cs typeface="Century Gothic"/>
              </a:rPr>
            </a:br>
            <a:r>
              <a:rPr lang="en-US" sz="2400" dirty="0" smtClean="0">
                <a:solidFill>
                  <a:schemeClr val="tx1"/>
                </a:solidFill>
                <a:latin typeface="Century Gothic"/>
                <a:ea typeface="Century Gothic"/>
                <a:cs typeface="Century Gothic"/>
              </a:rPr>
              <a:t>(e.g., Google starts </a:t>
            </a:r>
            <a:r>
              <a:rPr lang="en-US" sz="2400" dirty="0">
                <a:solidFill>
                  <a:schemeClr val="tx1"/>
                </a:solidFill>
                <a:latin typeface="Century Gothic"/>
                <a:ea typeface="Century Gothic"/>
                <a:cs typeface="Century Gothic"/>
              </a:rPr>
              <a:t>2 billion containers per </a:t>
            </a:r>
            <a:r>
              <a:rPr lang="en-US" sz="2400" dirty="0" smtClean="0">
                <a:solidFill>
                  <a:schemeClr val="tx1"/>
                </a:solidFill>
                <a:latin typeface="Century Gothic"/>
                <a:ea typeface="Century Gothic"/>
                <a:cs typeface="Century Gothic"/>
              </a:rPr>
              <a:t>week)</a:t>
            </a:r>
            <a:endParaRPr lang="en-US" sz="2400" dirty="0">
              <a:solidFill>
                <a:schemeClr val="tx1"/>
              </a:solidFill>
              <a:latin typeface="Century Gothic"/>
              <a:ea typeface="Century Gothic"/>
              <a:cs typeface="Century Gothic"/>
            </a:endParaRPr>
          </a:p>
        </p:txBody>
      </p:sp>
    </p:spTree>
    <p:extLst>
      <p:ext uri="{BB962C8B-B14F-4D97-AF65-F5344CB8AC3E}">
        <p14:creationId xmlns:p14="http://schemas.microsoft.com/office/powerpoint/2010/main" val="268374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51"/>
          <p:cNvSpPr/>
          <p:nvPr/>
        </p:nvSpPr>
        <p:spPr>
          <a:xfrm>
            <a:off x="-1" y="767080"/>
            <a:ext cx="9144000" cy="45719"/>
          </a:xfrm>
          <a:prstGeom prst="rect">
            <a:avLst/>
          </a:prstGeom>
          <a:solidFill>
            <a:srgbClr val="65B8CB"/>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8" name="Shape 44"/>
          <p:cNvSpPr/>
          <p:nvPr/>
        </p:nvSpPr>
        <p:spPr>
          <a:xfrm>
            <a:off x="-1" y="0"/>
            <a:ext cx="9144000" cy="770672"/>
          </a:xfrm>
          <a:prstGeom prst="rect">
            <a:avLst/>
          </a:prstGeom>
          <a:solidFill>
            <a:srgbClr val="275187"/>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810575"/>
            <a:ext cx="9144000" cy="4332925"/>
          </a:xfrm>
          <a:prstGeom prst="rect">
            <a:avLst/>
          </a:prstGeom>
        </p:spPr>
      </p:pic>
      <p:sp>
        <p:nvSpPr>
          <p:cNvPr id="10" name="Shape 44"/>
          <p:cNvSpPr/>
          <p:nvPr/>
        </p:nvSpPr>
        <p:spPr>
          <a:xfrm>
            <a:off x="-2709" y="3215366"/>
            <a:ext cx="9144000" cy="1120849"/>
          </a:xfrm>
          <a:prstGeom prst="rect">
            <a:avLst/>
          </a:prstGeom>
          <a:solidFill>
            <a:srgbClr val="FFFFFF">
              <a:alpha val="75000"/>
            </a:srgbClr>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a:t>Agility and Maintainability</a:t>
            </a:r>
          </a:p>
        </p:txBody>
      </p:sp>
      <p:sp>
        <p:nvSpPr>
          <p:cNvPr id="11" name="Content Placeholder 5"/>
          <p:cNvSpPr>
            <a:spLocks noGrp="1"/>
          </p:cNvSpPr>
          <p:nvPr>
            <p:ph idx="4294967295"/>
          </p:nvPr>
        </p:nvSpPr>
        <p:spPr>
          <a:xfrm>
            <a:off x="206375" y="3208338"/>
            <a:ext cx="8937625" cy="1127125"/>
          </a:xfrm>
        </p:spPr>
        <p:txBody>
          <a:bodyPr/>
          <a:lstStyle/>
          <a:p>
            <a:pPr marL="0" lvl="0" indent="0">
              <a:spcBef>
                <a:spcPts val="525"/>
              </a:spcBef>
              <a:buNone/>
            </a:pPr>
            <a:r>
              <a:rPr lang="en-US" sz="2600" dirty="0">
                <a:solidFill>
                  <a:srgbClr val="000000"/>
                </a:solidFill>
                <a:latin typeface="Century Gothic"/>
                <a:ea typeface="Century Gothic"/>
                <a:cs typeface="Century Gothic"/>
              </a:rPr>
              <a:t>Are increased by splitting applications into microservices with explicitly described dependencies</a:t>
            </a:r>
          </a:p>
        </p:txBody>
      </p:sp>
    </p:spTree>
    <p:extLst>
      <p:ext uri="{BB962C8B-B14F-4D97-AF65-F5344CB8AC3E}">
        <p14:creationId xmlns:p14="http://schemas.microsoft.com/office/powerpoint/2010/main" val="33255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0" y="1"/>
            <a:ext cx="9144000" cy="5143500"/>
          </a:xfrm>
          <a:prstGeom prst="rect">
            <a:avLst/>
          </a:prstGeom>
        </p:spPr>
      </p:pic>
      <p:sp>
        <p:nvSpPr>
          <p:cNvPr id="8" name="Shape 51"/>
          <p:cNvSpPr/>
          <p:nvPr/>
        </p:nvSpPr>
        <p:spPr>
          <a:xfrm>
            <a:off x="-1" y="767080"/>
            <a:ext cx="9144000" cy="45719"/>
          </a:xfrm>
          <a:prstGeom prst="rect">
            <a:avLst/>
          </a:prstGeom>
          <a:solidFill>
            <a:srgbClr val="65B8CB"/>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9" name="Shape 44"/>
          <p:cNvSpPr/>
          <p:nvPr/>
        </p:nvSpPr>
        <p:spPr>
          <a:xfrm>
            <a:off x="-1" y="0"/>
            <a:ext cx="9144000" cy="770672"/>
          </a:xfrm>
          <a:prstGeom prst="rect">
            <a:avLst/>
          </a:prstGeom>
          <a:solidFill>
            <a:srgbClr val="275187"/>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1" name="Shape 44"/>
          <p:cNvSpPr/>
          <p:nvPr/>
        </p:nvSpPr>
        <p:spPr>
          <a:xfrm>
            <a:off x="-2709" y="2070731"/>
            <a:ext cx="9144000" cy="1471757"/>
          </a:xfrm>
          <a:prstGeom prst="rect">
            <a:avLst/>
          </a:prstGeom>
          <a:solidFill>
            <a:srgbClr val="FFFFFF">
              <a:alpha val="75000"/>
            </a:srgbClr>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a:t>Improved Efficiency and Resource </a:t>
            </a:r>
            <a:r>
              <a:rPr lang="en-US" dirty="0" smtClean="0"/>
              <a:t>Utilization</a:t>
            </a:r>
            <a:endParaRPr lang="en-US" dirty="0"/>
          </a:p>
        </p:txBody>
      </p:sp>
      <p:sp>
        <p:nvSpPr>
          <p:cNvPr id="12" name="Content Placeholder 5"/>
          <p:cNvSpPr>
            <a:spLocks noGrp="1"/>
          </p:cNvSpPr>
          <p:nvPr>
            <p:ph idx="4294967295"/>
          </p:nvPr>
        </p:nvSpPr>
        <p:spPr>
          <a:xfrm>
            <a:off x="0" y="2063750"/>
            <a:ext cx="8943975" cy="1403350"/>
          </a:xfrm>
        </p:spPr>
        <p:txBody>
          <a:bodyPr/>
          <a:lstStyle/>
          <a:p>
            <a:pPr marL="0" lvl="0" indent="0">
              <a:spcBef>
                <a:spcPts val="525"/>
              </a:spcBef>
              <a:buNone/>
            </a:pPr>
            <a:r>
              <a:rPr lang="en-US" sz="2500" dirty="0" smtClean="0">
                <a:solidFill>
                  <a:srgbClr val="000000"/>
                </a:solidFill>
                <a:latin typeface="Century Gothic"/>
                <a:ea typeface="Century Gothic"/>
                <a:cs typeface="Century Gothic"/>
              </a:rPr>
              <a:t>Via </a:t>
            </a:r>
            <a:r>
              <a:rPr lang="en-US" sz="2500" dirty="0">
                <a:solidFill>
                  <a:srgbClr val="000000"/>
                </a:solidFill>
                <a:latin typeface="Century Gothic"/>
                <a:ea typeface="Century Gothic"/>
                <a:cs typeface="Century Gothic"/>
              </a:rPr>
              <a:t>a central orchestrating process that dynamically manages and schedules microservices. This reduces the costs associated with maintenance and </a:t>
            </a:r>
            <a:r>
              <a:rPr lang="en-US" sz="2500" dirty="0" smtClean="0">
                <a:solidFill>
                  <a:srgbClr val="000000"/>
                </a:solidFill>
                <a:latin typeface="Century Gothic"/>
                <a:ea typeface="Century Gothic"/>
                <a:cs typeface="Century Gothic"/>
              </a:rPr>
              <a:t>operations.</a:t>
            </a:r>
            <a:endParaRPr lang="en-US" sz="2500" dirty="0">
              <a:solidFill>
                <a:srgbClr val="000000"/>
              </a:solidFill>
              <a:latin typeface="Century Gothic"/>
              <a:ea typeface="Century Gothic"/>
              <a:cs typeface="Century Gothic"/>
            </a:endParaRPr>
          </a:p>
        </p:txBody>
      </p:sp>
    </p:spTree>
    <p:extLst>
      <p:ext uri="{BB962C8B-B14F-4D97-AF65-F5344CB8AC3E}">
        <p14:creationId xmlns:p14="http://schemas.microsoft.com/office/powerpoint/2010/main" val="259507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t="-12549"/>
          <a:stretch/>
        </p:blipFill>
        <p:spPr>
          <a:xfrm>
            <a:off x="0" y="-741652"/>
            <a:ext cx="9141292" cy="6464300"/>
          </a:xfrm>
          <a:prstGeom prst="rect">
            <a:avLst/>
          </a:prstGeom>
        </p:spPr>
      </p:pic>
      <p:sp>
        <p:nvSpPr>
          <p:cNvPr id="7" name="Shape 51"/>
          <p:cNvSpPr/>
          <p:nvPr/>
        </p:nvSpPr>
        <p:spPr>
          <a:xfrm>
            <a:off x="-1" y="767080"/>
            <a:ext cx="9144000" cy="45719"/>
          </a:xfrm>
          <a:prstGeom prst="rect">
            <a:avLst/>
          </a:prstGeom>
          <a:solidFill>
            <a:srgbClr val="65B8CB"/>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8" name="Shape 44"/>
          <p:cNvSpPr/>
          <p:nvPr/>
        </p:nvSpPr>
        <p:spPr>
          <a:xfrm>
            <a:off x="-1" y="0"/>
            <a:ext cx="9144000" cy="770672"/>
          </a:xfrm>
          <a:prstGeom prst="rect">
            <a:avLst/>
          </a:prstGeom>
          <a:solidFill>
            <a:srgbClr val="275187"/>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0" name="Shape 44"/>
          <p:cNvSpPr/>
          <p:nvPr/>
        </p:nvSpPr>
        <p:spPr>
          <a:xfrm>
            <a:off x="-2709" y="2488481"/>
            <a:ext cx="9144000" cy="1095783"/>
          </a:xfrm>
          <a:prstGeom prst="rect">
            <a:avLst/>
          </a:prstGeom>
          <a:solidFill>
            <a:srgbClr val="FFFFFF">
              <a:alpha val="75000"/>
            </a:srgbClr>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smtClean="0"/>
              <a:t>Resiliency</a:t>
            </a:r>
            <a:endParaRPr lang="en-US" dirty="0"/>
          </a:p>
        </p:txBody>
      </p:sp>
      <p:sp>
        <p:nvSpPr>
          <p:cNvPr id="11" name="Content Placeholder 5"/>
          <p:cNvSpPr>
            <a:spLocks noGrp="1"/>
          </p:cNvSpPr>
          <p:nvPr>
            <p:ph idx="4294967295"/>
          </p:nvPr>
        </p:nvSpPr>
        <p:spPr>
          <a:xfrm>
            <a:off x="0" y="2482850"/>
            <a:ext cx="8794750" cy="1401763"/>
          </a:xfrm>
        </p:spPr>
        <p:txBody>
          <a:bodyPr/>
          <a:lstStyle/>
          <a:p>
            <a:pPr marL="180975" lvl="0" indent="0">
              <a:spcBef>
                <a:spcPts val="525"/>
              </a:spcBef>
              <a:buNone/>
            </a:pPr>
            <a:r>
              <a:rPr lang="en-US" sz="2600" dirty="0">
                <a:solidFill>
                  <a:srgbClr val="000000"/>
                </a:solidFill>
                <a:latin typeface="Century Gothic"/>
                <a:ea typeface="Century Gothic"/>
                <a:cs typeface="Century Gothic"/>
              </a:rPr>
              <a:t>To failures of individual containers, machines, and even data centers and to varying levels of demand</a:t>
            </a:r>
          </a:p>
        </p:txBody>
      </p:sp>
    </p:spTree>
    <p:extLst>
      <p:ext uri="{BB962C8B-B14F-4D97-AF65-F5344CB8AC3E}">
        <p14:creationId xmlns:p14="http://schemas.microsoft.com/office/powerpoint/2010/main" val="249279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Cloud Native Computing Foundation</a:t>
            </a:r>
            <a:endParaRPr lang="en-US" dirty="0"/>
          </a:p>
        </p:txBody>
      </p:sp>
      <p:sp>
        <p:nvSpPr>
          <p:cNvPr id="5" name="Slide Number Placeholder 3"/>
          <p:cNvSpPr>
            <a:spLocks noGrp="1"/>
          </p:cNvSpPr>
          <p:nvPr>
            <p:ph type="sldNum" idx="12"/>
          </p:nvPr>
        </p:nvSpPr>
        <p:spPr/>
        <p:txBody>
          <a:bodyPr/>
          <a:lstStyle/>
          <a:p>
            <a:pPr algn="ctr"/>
            <a:fld id="{40CC8E1A-A953-FA40-9E8D-D790E7D153E7}" type="slidenum">
              <a:rPr lang="en-US" sz="1000" smtClean="0">
                <a:solidFill>
                  <a:srgbClr val="12619B"/>
                </a:solidFill>
                <a:latin typeface="Century Gothic"/>
                <a:ea typeface="Century Gothic"/>
                <a:cs typeface="Century Gothic"/>
              </a:rPr>
              <a:pPr algn="ctr"/>
              <a:t>2</a:t>
            </a:fld>
            <a:endParaRPr lang="en-US" sz="1000" dirty="0">
              <a:solidFill>
                <a:srgbClr val="12619B"/>
              </a:solidFill>
              <a:latin typeface="Century Gothic"/>
              <a:ea typeface="Century Gothic"/>
              <a:cs typeface="Century Gothic"/>
            </a:endParaRPr>
          </a:p>
        </p:txBody>
      </p:sp>
      <p:sp>
        <p:nvSpPr>
          <p:cNvPr id="7" name="Content Placeholder 6"/>
          <p:cNvSpPr>
            <a:spLocks noGrp="1"/>
          </p:cNvSpPr>
          <p:nvPr>
            <p:ph idx="4294967295"/>
          </p:nvPr>
        </p:nvSpPr>
        <p:spPr>
          <a:xfrm>
            <a:off x="161925" y="844550"/>
            <a:ext cx="8982075" cy="3759200"/>
          </a:xfrm>
        </p:spPr>
        <p:txBody>
          <a:bodyPr>
            <a:noAutofit/>
          </a:bodyPr>
          <a:lstStyle/>
          <a:p>
            <a:pPr>
              <a:buSzPct val="100000"/>
            </a:pPr>
            <a:r>
              <a:rPr lang="en-US" sz="2400" dirty="0" smtClean="0">
                <a:solidFill>
                  <a:srgbClr val="595959"/>
                </a:solidFill>
                <a:latin typeface="Century Gothic"/>
                <a:ea typeface="Century Gothic"/>
                <a:cs typeface="Century Gothic"/>
              </a:rPr>
              <a:t>Founded December 2015</a:t>
            </a:r>
          </a:p>
          <a:p>
            <a:pPr>
              <a:buSzPct val="100000"/>
            </a:pPr>
            <a:r>
              <a:rPr lang="en-US" sz="2400" dirty="0" smtClean="0">
                <a:solidFill>
                  <a:srgbClr val="595959"/>
                </a:solidFill>
                <a:latin typeface="Century Gothic"/>
                <a:ea typeface="Century Gothic"/>
                <a:cs typeface="Century Gothic"/>
              </a:rPr>
              <a:t>Non-profit, part of the Linux Foundation</a:t>
            </a:r>
          </a:p>
          <a:p>
            <a:pPr>
              <a:buSzPct val="100000"/>
            </a:pPr>
            <a:r>
              <a:rPr lang="en-US" sz="2400" dirty="0" smtClean="0">
                <a:solidFill>
                  <a:srgbClr val="595959"/>
                </a:solidFill>
                <a:latin typeface="Century Gothic"/>
                <a:ea typeface="Century Gothic"/>
                <a:cs typeface="Century Gothic"/>
              </a:rPr>
              <a:t>Initial projects are Kubernetes, donated by Google, </a:t>
            </a:r>
            <a:br>
              <a:rPr lang="en-US" sz="2400" dirty="0" smtClean="0">
                <a:solidFill>
                  <a:srgbClr val="595959"/>
                </a:solidFill>
                <a:latin typeface="Century Gothic"/>
                <a:ea typeface="Century Gothic"/>
                <a:cs typeface="Century Gothic"/>
              </a:rPr>
            </a:br>
            <a:r>
              <a:rPr lang="en-US" sz="2400" dirty="0" smtClean="0">
                <a:solidFill>
                  <a:srgbClr val="595959"/>
                </a:solidFill>
                <a:latin typeface="Century Gothic"/>
                <a:ea typeface="Century Gothic"/>
                <a:cs typeface="Century Gothic"/>
              </a:rPr>
              <a:t>and Prometheus, originally from SoundCloud</a:t>
            </a:r>
          </a:p>
          <a:p>
            <a:pPr>
              <a:buSzPct val="100000"/>
            </a:pPr>
            <a:r>
              <a:rPr lang="en-US" sz="2400" dirty="0">
                <a:solidFill>
                  <a:srgbClr val="595959"/>
                </a:solidFill>
                <a:latin typeface="Century Gothic"/>
                <a:ea typeface="Century Gothic"/>
                <a:cs typeface="Century Gothic"/>
              </a:rPr>
              <a:t>Platinum </a:t>
            </a:r>
            <a:r>
              <a:rPr lang="en-US" sz="2400" dirty="0" smtClean="0">
                <a:solidFill>
                  <a:srgbClr val="595959"/>
                </a:solidFill>
                <a:latin typeface="Century Gothic"/>
                <a:ea typeface="Century Gothic"/>
                <a:cs typeface="Century Gothic"/>
              </a:rPr>
              <a:t>members: </a:t>
            </a:r>
          </a:p>
          <a:p>
            <a:pPr>
              <a:buSzPct val="100000"/>
            </a:pPr>
            <a:endParaRPr lang="en-US" sz="2400" dirty="0" smtClean="0">
              <a:solidFill>
                <a:srgbClr val="595959"/>
              </a:solidFill>
              <a:latin typeface="Century Gothic"/>
              <a:ea typeface="Century Gothic"/>
              <a:cs typeface="Century Gothic"/>
            </a:endParaRPr>
          </a:p>
          <a:p>
            <a:pPr>
              <a:buSzPct val="100000"/>
            </a:pPr>
            <a:endParaRPr lang="en-US" sz="2400" dirty="0">
              <a:solidFill>
                <a:srgbClr val="595959"/>
              </a:solidFill>
              <a:latin typeface="Century Gothic"/>
              <a:ea typeface="Century Gothic"/>
              <a:cs typeface="Century Gothic"/>
            </a:endParaRPr>
          </a:p>
          <a:p>
            <a:pPr>
              <a:spcBef>
                <a:spcPts val="2000"/>
              </a:spcBef>
              <a:buSzPct val="100000"/>
            </a:pPr>
            <a:r>
              <a:rPr lang="en-US" sz="2400" dirty="0" smtClean="0">
                <a:solidFill>
                  <a:srgbClr val="595959"/>
                </a:solidFill>
                <a:latin typeface="Century Gothic"/>
                <a:ea typeface="Century Gothic"/>
                <a:cs typeface="Century Gothic"/>
              </a:rPr>
              <a:t>Plus 40 additional members</a:t>
            </a:r>
            <a:endParaRPr lang="en-US" sz="2400" dirty="0">
              <a:solidFill>
                <a:srgbClr val="595959"/>
              </a:solidFill>
              <a:latin typeface="Century Gothic"/>
              <a:ea typeface="Century Gothic"/>
              <a:cs typeface="Century Gothic"/>
            </a:endParaRPr>
          </a:p>
        </p:txBody>
      </p:sp>
      <p:grpSp>
        <p:nvGrpSpPr>
          <p:cNvPr id="23" name="Group 22"/>
          <p:cNvGrpSpPr/>
          <p:nvPr/>
        </p:nvGrpSpPr>
        <p:grpSpPr>
          <a:xfrm>
            <a:off x="978137" y="3124886"/>
            <a:ext cx="6356835" cy="1215129"/>
            <a:chOff x="978137" y="3108108"/>
            <a:chExt cx="6356835" cy="1215129"/>
          </a:xfrm>
        </p:grpSpPr>
        <p:grpSp>
          <p:nvGrpSpPr>
            <p:cNvPr id="4" name="Group 3"/>
            <p:cNvGrpSpPr/>
            <p:nvPr/>
          </p:nvGrpSpPr>
          <p:grpSpPr>
            <a:xfrm>
              <a:off x="978137" y="3199645"/>
              <a:ext cx="734424" cy="975404"/>
              <a:chOff x="978137" y="3199645"/>
              <a:chExt cx="734424" cy="975404"/>
            </a:xfrm>
          </p:grpSpPr>
          <p:pic>
            <p:nvPicPr>
              <p:cNvPr id="2" name="Picture 1" descr="logo_cncf_cisco.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137" y="3199645"/>
                <a:ext cx="734424" cy="451146"/>
              </a:xfrm>
              <a:prstGeom prst="rect">
                <a:avLst/>
              </a:prstGeom>
            </p:spPr>
          </p:pic>
          <p:pic>
            <p:nvPicPr>
              <p:cNvPr id="12" name="Picture 11" descr="cncf_logo_ib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8722" y="3847478"/>
                <a:ext cx="533255" cy="327571"/>
              </a:xfrm>
              <a:prstGeom prst="rect">
                <a:avLst/>
              </a:prstGeom>
            </p:spPr>
          </p:pic>
        </p:grpSp>
        <p:grpSp>
          <p:nvGrpSpPr>
            <p:cNvPr id="18" name="Group 17"/>
            <p:cNvGrpSpPr/>
            <p:nvPr/>
          </p:nvGrpSpPr>
          <p:grpSpPr>
            <a:xfrm>
              <a:off x="2049543" y="3108108"/>
              <a:ext cx="1032452" cy="1093703"/>
              <a:chOff x="2049543" y="3108108"/>
              <a:chExt cx="1032452" cy="1093703"/>
            </a:xfrm>
          </p:grpSpPr>
          <p:pic>
            <p:nvPicPr>
              <p:cNvPr id="3" name="Picture 2" descr="cncf_logo_coreo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49543" y="3108108"/>
                <a:ext cx="1032452" cy="634221"/>
              </a:xfrm>
              <a:prstGeom prst="rect">
                <a:avLst/>
              </a:prstGeom>
            </p:spPr>
          </p:pic>
          <p:pic>
            <p:nvPicPr>
              <p:cNvPr id="13" name="Picture 12" descr="cncf_logo_intel.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55575" y="3820715"/>
                <a:ext cx="620389" cy="381096"/>
              </a:xfrm>
              <a:prstGeom prst="rect">
                <a:avLst/>
              </a:prstGeom>
            </p:spPr>
          </p:pic>
        </p:grpSp>
        <p:grpSp>
          <p:nvGrpSpPr>
            <p:cNvPr id="19" name="Group 18"/>
            <p:cNvGrpSpPr/>
            <p:nvPr/>
          </p:nvGrpSpPr>
          <p:grpSpPr>
            <a:xfrm>
              <a:off x="3203131" y="3201958"/>
              <a:ext cx="755057" cy="1041216"/>
              <a:chOff x="3203131" y="3201958"/>
              <a:chExt cx="755057" cy="1041216"/>
            </a:xfrm>
          </p:grpSpPr>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30416" y="3201958"/>
                <a:ext cx="500487" cy="446520"/>
              </a:xfrm>
              <a:prstGeom prst="rect">
                <a:avLst/>
              </a:prstGeom>
            </p:spPr>
          </p:pic>
          <p:pic>
            <p:nvPicPr>
              <p:cNvPr id="14" name="Picture 13" descr="cncf_logo_joyen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03131" y="3779353"/>
                <a:ext cx="755057" cy="463821"/>
              </a:xfrm>
              <a:prstGeom prst="rect">
                <a:avLst/>
              </a:prstGeom>
            </p:spPr>
          </p:pic>
        </p:grpSp>
        <p:grpSp>
          <p:nvGrpSpPr>
            <p:cNvPr id="20" name="Group 19"/>
            <p:cNvGrpSpPr/>
            <p:nvPr/>
          </p:nvGrpSpPr>
          <p:grpSpPr>
            <a:xfrm>
              <a:off x="4263780" y="3224622"/>
              <a:ext cx="697278" cy="1000805"/>
              <a:chOff x="4263780" y="3224622"/>
              <a:chExt cx="697278" cy="1000805"/>
            </a:xfrm>
          </p:grpSpPr>
          <p:pic>
            <p:nvPicPr>
              <p:cNvPr id="9" name="Picture 8" descr="cncf_fujits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85867" y="3224622"/>
                <a:ext cx="653104" cy="401193"/>
              </a:xfrm>
              <a:prstGeom prst="rect">
                <a:avLst/>
              </a:prstGeom>
            </p:spPr>
          </p:pic>
          <p:pic>
            <p:nvPicPr>
              <p:cNvPr id="15" name="Picture 14" descr="logo_cncf_mesospher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63780" y="3797099"/>
                <a:ext cx="697278" cy="428328"/>
              </a:xfrm>
              <a:prstGeom prst="rect">
                <a:avLst/>
              </a:prstGeom>
            </p:spPr>
          </p:pic>
        </p:grpSp>
        <p:grpSp>
          <p:nvGrpSpPr>
            <p:cNvPr id="21" name="Group 20"/>
            <p:cNvGrpSpPr/>
            <p:nvPr/>
          </p:nvGrpSpPr>
          <p:grpSpPr>
            <a:xfrm>
              <a:off x="5246034" y="3184489"/>
              <a:ext cx="1015727" cy="1138748"/>
              <a:chOff x="5246034" y="3184489"/>
              <a:chExt cx="1015727" cy="1138748"/>
            </a:xfrm>
          </p:grpSpPr>
          <p:pic>
            <p:nvPicPr>
              <p:cNvPr id="10" name="Picture 9" descr="logo_google_new_0_0.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62013" y="3184489"/>
                <a:ext cx="783768" cy="481458"/>
              </a:xfrm>
              <a:prstGeom prst="rect">
                <a:avLst/>
              </a:prstGeom>
            </p:spPr>
          </p:pic>
          <p:pic>
            <p:nvPicPr>
              <p:cNvPr id="16" name="Picture 15" descr="cncf_logo_rh.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246034" y="3699290"/>
                <a:ext cx="1015727" cy="623947"/>
              </a:xfrm>
              <a:prstGeom prst="rect">
                <a:avLst/>
              </a:prstGeom>
            </p:spPr>
          </p:pic>
        </p:grpSp>
        <p:grpSp>
          <p:nvGrpSpPr>
            <p:cNvPr id="22" name="Group 21"/>
            <p:cNvGrpSpPr/>
            <p:nvPr/>
          </p:nvGrpSpPr>
          <p:grpSpPr>
            <a:xfrm>
              <a:off x="6441091" y="3219317"/>
              <a:ext cx="893881" cy="1066495"/>
              <a:chOff x="6441091" y="3219317"/>
              <a:chExt cx="893881" cy="1066495"/>
            </a:xfrm>
          </p:grpSpPr>
          <p:pic>
            <p:nvPicPr>
              <p:cNvPr id="11" name="Picture 10" descr="cncf_logo_huawei.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52844" y="3219317"/>
                <a:ext cx="670375" cy="411802"/>
              </a:xfrm>
              <a:prstGeom prst="rect">
                <a:avLst/>
              </a:prstGeom>
            </p:spPr>
          </p:pic>
          <p:pic>
            <p:nvPicPr>
              <p:cNvPr id="17" name="Picture 16" descr="cncf_logo_supernap.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41091" y="3736714"/>
                <a:ext cx="893881" cy="549098"/>
              </a:xfrm>
              <a:prstGeom prst="rect">
                <a:avLst/>
              </a:prstGeom>
            </p:spPr>
          </p:pic>
        </p:grpSp>
      </p:grpSp>
    </p:spTree>
    <p:extLst>
      <p:ext uri="{BB962C8B-B14F-4D97-AF65-F5344CB8AC3E}">
        <p14:creationId xmlns:p14="http://schemas.microsoft.com/office/powerpoint/2010/main" val="355227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Hosting with the CNCF?</a:t>
            </a:r>
            <a:endParaRPr lang="en-US" dirty="0"/>
          </a:p>
        </p:txBody>
      </p:sp>
    </p:spTree>
    <p:extLst>
      <p:ext uri="{BB962C8B-B14F-4D97-AF65-F5344CB8AC3E}">
        <p14:creationId xmlns:p14="http://schemas.microsoft.com/office/powerpoint/2010/main" val="411243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Software Foundations in a Post-GitHub World</a:t>
            </a:r>
            <a:endParaRPr lang="en-US" dirty="0"/>
          </a:p>
        </p:txBody>
      </p:sp>
      <p:sp>
        <p:nvSpPr>
          <p:cNvPr id="7" name="Slide Number Placeholder 3"/>
          <p:cNvSpPr>
            <a:spLocks noGrp="1"/>
          </p:cNvSpPr>
          <p:nvPr>
            <p:ph type="sldNum" idx="12"/>
          </p:nvPr>
        </p:nvSpPr>
        <p:spPr/>
        <p:txBody>
          <a:bodyPr/>
          <a:lstStyle/>
          <a:p>
            <a:pPr algn="ctr"/>
            <a:fld id="{40CC8E1A-A953-FA40-9E8D-D790E7D153E7}" type="slidenum">
              <a:rPr lang="en-US" sz="1000" smtClean="0">
                <a:solidFill>
                  <a:srgbClr val="12619B"/>
                </a:solidFill>
                <a:latin typeface="Century Gothic"/>
                <a:ea typeface="Century Gothic"/>
                <a:cs typeface="Century Gothic"/>
              </a:rPr>
              <a:pPr algn="ctr"/>
              <a:t>21</a:t>
            </a:fld>
            <a:endParaRPr lang="en-US" sz="1000" dirty="0">
              <a:solidFill>
                <a:srgbClr val="12619B"/>
              </a:solidFill>
              <a:latin typeface="Century Gothic"/>
              <a:ea typeface="Century Gothic"/>
              <a:cs typeface="Century Gothic"/>
            </a:endParaRPr>
          </a:p>
        </p:txBody>
      </p:sp>
      <p:sp>
        <p:nvSpPr>
          <p:cNvPr id="5" name="Content Placeholder 4"/>
          <p:cNvSpPr>
            <a:spLocks noGrp="1"/>
          </p:cNvSpPr>
          <p:nvPr>
            <p:ph idx="4294967295"/>
          </p:nvPr>
        </p:nvSpPr>
        <p:spPr>
          <a:xfrm>
            <a:off x="461963" y="1062038"/>
            <a:ext cx="8682037" cy="3446462"/>
          </a:xfrm>
        </p:spPr>
        <p:txBody>
          <a:bodyPr>
            <a:normAutofit/>
          </a:bodyPr>
          <a:lstStyle/>
          <a:p>
            <a:pPr>
              <a:buSzPct val="100000"/>
            </a:pPr>
            <a:r>
              <a:rPr lang="en-US" sz="2400" dirty="0" smtClean="0">
                <a:solidFill>
                  <a:srgbClr val="595959"/>
                </a:solidFill>
                <a:latin typeface="Century Gothic"/>
                <a:ea typeface="Century Gothic"/>
                <a:cs typeface="Century Gothic"/>
              </a:rPr>
              <a:t>No one is impressed today by a software repo, mailing list, or website</a:t>
            </a:r>
          </a:p>
          <a:p>
            <a:pPr>
              <a:buSzPct val="100000"/>
            </a:pPr>
            <a:r>
              <a:rPr lang="en-US" sz="2400" dirty="0" smtClean="0">
                <a:solidFill>
                  <a:srgbClr val="595959"/>
                </a:solidFill>
                <a:latin typeface="Century Gothic"/>
                <a:ea typeface="Century Gothic"/>
                <a:cs typeface="Century Gothic"/>
              </a:rPr>
              <a:t>Foundations need to offer a different set of services</a:t>
            </a:r>
          </a:p>
          <a:p>
            <a:pPr>
              <a:buSzPct val="100000"/>
            </a:pPr>
            <a:r>
              <a:rPr lang="en-US" sz="2400" dirty="0" smtClean="0">
                <a:solidFill>
                  <a:srgbClr val="595959"/>
                </a:solidFill>
                <a:latin typeface="Century Gothic"/>
                <a:ea typeface="Century Gothic"/>
                <a:cs typeface="Century Gothic"/>
              </a:rPr>
              <a:t>CNCF’s goal is to be the best place to host cloud native software projects</a:t>
            </a:r>
          </a:p>
        </p:txBody>
      </p:sp>
    </p:spTree>
    <p:extLst>
      <p:ext uri="{BB962C8B-B14F-4D97-AF65-F5344CB8AC3E}">
        <p14:creationId xmlns:p14="http://schemas.microsoft.com/office/powerpoint/2010/main" val="5846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Should Host Your Project at CNCF</a:t>
            </a:r>
            <a:endParaRPr lang="en-US" dirty="0"/>
          </a:p>
        </p:txBody>
      </p:sp>
      <p:sp>
        <p:nvSpPr>
          <p:cNvPr id="7" name="Slide Number Placeholder 3"/>
          <p:cNvSpPr>
            <a:spLocks noGrp="1"/>
          </p:cNvSpPr>
          <p:nvPr>
            <p:ph type="sldNum" idx="12"/>
          </p:nvPr>
        </p:nvSpPr>
        <p:spPr/>
        <p:txBody>
          <a:bodyPr/>
          <a:lstStyle/>
          <a:p>
            <a:pPr algn="ctr"/>
            <a:fld id="{40CC8E1A-A953-FA40-9E8D-D790E7D153E7}" type="slidenum">
              <a:rPr lang="en-US" sz="1000" smtClean="0">
                <a:solidFill>
                  <a:srgbClr val="12619B"/>
                </a:solidFill>
                <a:latin typeface="Century Gothic"/>
                <a:ea typeface="Century Gothic"/>
                <a:cs typeface="Century Gothic"/>
              </a:rPr>
              <a:pPr algn="ctr"/>
              <a:t>22</a:t>
            </a:fld>
            <a:endParaRPr lang="en-US" sz="1000" dirty="0">
              <a:solidFill>
                <a:srgbClr val="12619B"/>
              </a:solidFill>
              <a:latin typeface="Century Gothic"/>
              <a:ea typeface="Century Gothic"/>
              <a:cs typeface="Century Gothic"/>
            </a:endParaRPr>
          </a:p>
        </p:txBody>
      </p:sp>
      <p:sp>
        <p:nvSpPr>
          <p:cNvPr id="4" name="TextBox 3"/>
          <p:cNvSpPr txBox="1"/>
          <p:nvPr/>
        </p:nvSpPr>
        <p:spPr>
          <a:xfrm>
            <a:off x="276225" y="887670"/>
            <a:ext cx="4124325" cy="3524042"/>
          </a:xfrm>
          <a:prstGeom prst="rect">
            <a:avLst/>
          </a:prstGeom>
          <a:noFill/>
        </p:spPr>
        <p:txBody>
          <a:bodyPr wrap="square" rtlCol="0">
            <a:spAutoFit/>
          </a:bodyPr>
          <a:lstStyle/>
          <a:p>
            <a:pPr marL="117475" indent="-117475">
              <a:spcAft>
                <a:spcPts val="600"/>
              </a:spcAft>
              <a:buClr>
                <a:srgbClr val="446CA9"/>
              </a:buClr>
              <a:buFont typeface="Arial"/>
              <a:buChar char="•"/>
            </a:pPr>
            <a:r>
              <a:rPr lang="en-US" sz="1800" dirty="0">
                <a:solidFill>
                  <a:srgbClr val="595959"/>
                </a:solidFill>
                <a:latin typeface="Century Gothic"/>
                <a:ea typeface="Century Gothic"/>
                <a:cs typeface="Century Gothic"/>
              </a:rPr>
              <a:t>Neutral home increases contributions</a:t>
            </a:r>
          </a:p>
          <a:p>
            <a:pPr marL="117475" indent="-117475">
              <a:spcAft>
                <a:spcPts val="600"/>
              </a:spcAft>
              <a:buClr>
                <a:srgbClr val="446CA9"/>
              </a:buClr>
              <a:buFont typeface="Arial"/>
              <a:buChar char="•"/>
            </a:pPr>
            <a:r>
              <a:rPr lang="en-US" sz="1800" dirty="0">
                <a:solidFill>
                  <a:srgbClr val="595959"/>
                </a:solidFill>
                <a:latin typeface="Century Gothic"/>
                <a:ea typeface="Century Gothic"/>
                <a:cs typeface="Century Gothic"/>
              </a:rPr>
              <a:t>Endorsement </a:t>
            </a:r>
            <a:r>
              <a:rPr lang="en-US" sz="1800" dirty="0" smtClean="0">
                <a:solidFill>
                  <a:srgbClr val="595959"/>
                </a:solidFill>
                <a:latin typeface="Century Gothic"/>
                <a:ea typeface="Century Gothic"/>
                <a:cs typeface="Century Gothic"/>
              </a:rPr>
              <a:t>by CNCF’s </a:t>
            </a:r>
            <a:r>
              <a:rPr lang="en-US" sz="1800" dirty="0">
                <a:solidFill>
                  <a:srgbClr val="595959"/>
                </a:solidFill>
                <a:latin typeface="Century Gothic"/>
                <a:ea typeface="Century Gothic"/>
                <a:cs typeface="Century Gothic"/>
              </a:rPr>
              <a:t>Technical Oversight Committee</a:t>
            </a:r>
          </a:p>
          <a:p>
            <a:pPr marL="117475" indent="-117475">
              <a:spcAft>
                <a:spcPts val="600"/>
              </a:spcAft>
              <a:buClr>
                <a:srgbClr val="446CA9"/>
              </a:buClr>
              <a:buFont typeface="Arial"/>
              <a:buChar char="•"/>
            </a:pPr>
            <a:r>
              <a:rPr lang="en-US" sz="1800" dirty="0">
                <a:solidFill>
                  <a:srgbClr val="595959"/>
                </a:solidFill>
                <a:latin typeface="Century Gothic"/>
                <a:ea typeface="Century Gothic"/>
                <a:cs typeface="Century Gothic"/>
              </a:rPr>
              <a:t>Priority access to $</a:t>
            </a:r>
            <a:r>
              <a:rPr lang="en-US" sz="1800" dirty="0" smtClean="0">
                <a:solidFill>
                  <a:srgbClr val="595959"/>
                </a:solidFill>
                <a:latin typeface="Century Gothic"/>
                <a:ea typeface="Century Gothic"/>
                <a:cs typeface="Century Gothic"/>
              </a:rPr>
              <a:t>15 </a:t>
            </a:r>
            <a:r>
              <a:rPr lang="en-US" sz="1800" dirty="0">
                <a:solidFill>
                  <a:srgbClr val="595959"/>
                </a:solidFill>
                <a:latin typeface="Century Gothic"/>
                <a:ea typeface="Century Gothic"/>
                <a:cs typeface="Century Gothic"/>
              </a:rPr>
              <a:t>million, </a:t>
            </a:r>
            <a:r>
              <a:rPr lang="en-US" sz="1800" dirty="0" smtClean="0">
                <a:solidFill>
                  <a:srgbClr val="595959"/>
                </a:solidFill>
                <a:latin typeface="Century Gothic"/>
                <a:ea typeface="Century Gothic"/>
                <a:cs typeface="Century Gothic"/>
              </a:rPr>
              <a:t>1000 node Community Cluster</a:t>
            </a:r>
            <a:endParaRPr lang="en-US" sz="1800" dirty="0">
              <a:solidFill>
                <a:srgbClr val="595959"/>
              </a:solidFill>
              <a:latin typeface="Century Gothic"/>
              <a:ea typeface="Century Gothic"/>
              <a:cs typeface="Century Gothic"/>
            </a:endParaRPr>
          </a:p>
          <a:p>
            <a:pPr marL="117475" indent="-117475">
              <a:spcAft>
                <a:spcPts val="600"/>
              </a:spcAft>
              <a:buClr>
                <a:srgbClr val="446CA9"/>
              </a:buClr>
              <a:buFont typeface="Arial"/>
              <a:buChar char="•"/>
            </a:pPr>
            <a:r>
              <a:rPr lang="en-US" sz="1800" dirty="0">
                <a:solidFill>
                  <a:srgbClr val="595959"/>
                </a:solidFill>
                <a:latin typeface="Century Gothic"/>
                <a:ea typeface="Century Gothic"/>
                <a:cs typeface="Century Gothic"/>
              </a:rPr>
              <a:t>Engagement with End User Board</a:t>
            </a:r>
          </a:p>
          <a:p>
            <a:pPr marL="117475" indent="-117475">
              <a:spcAft>
                <a:spcPts val="600"/>
              </a:spcAft>
              <a:buClr>
                <a:srgbClr val="446CA9"/>
              </a:buClr>
              <a:buFont typeface="Arial"/>
              <a:buChar char="•"/>
            </a:pPr>
            <a:r>
              <a:rPr lang="en-US" sz="1800" dirty="0">
                <a:solidFill>
                  <a:srgbClr val="595959"/>
                </a:solidFill>
                <a:latin typeface="Century Gothic"/>
                <a:ea typeface="Century Gothic"/>
                <a:cs typeface="Century Gothic"/>
              </a:rPr>
              <a:t>Full-time press relation and analyst relation teams</a:t>
            </a:r>
          </a:p>
          <a:p>
            <a:pPr marL="117475" indent="-117475">
              <a:spcAft>
                <a:spcPts val="600"/>
              </a:spcAft>
              <a:buClr>
                <a:srgbClr val="446CA9"/>
              </a:buClr>
              <a:buFont typeface="Arial"/>
              <a:buChar char="•"/>
            </a:pPr>
            <a:r>
              <a:rPr lang="en-US" sz="1800" dirty="0">
                <a:solidFill>
                  <a:srgbClr val="595959"/>
                </a:solidFill>
                <a:latin typeface="Century Gothic"/>
                <a:ea typeface="Century Gothic"/>
                <a:cs typeface="Century Gothic"/>
              </a:rPr>
              <a:t>$20 K per year to improve your project documentation</a:t>
            </a:r>
          </a:p>
        </p:txBody>
      </p:sp>
      <p:sp>
        <p:nvSpPr>
          <p:cNvPr id="5" name="TextBox 4"/>
          <p:cNvSpPr txBox="1"/>
          <p:nvPr/>
        </p:nvSpPr>
        <p:spPr>
          <a:xfrm>
            <a:off x="4795739" y="887670"/>
            <a:ext cx="4124325" cy="3447098"/>
          </a:xfrm>
          <a:prstGeom prst="rect">
            <a:avLst/>
          </a:prstGeom>
          <a:noFill/>
        </p:spPr>
        <p:txBody>
          <a:bodyPr wrap="square" rtlCol="0">
            <a:spAutoFit/>
          </a:bodyPr>
          <a:lstStyle/>
          <a:p>
            <a:pPr marL="117475" indent="-117475">
              <a:spcAft>
                <a:spcPts val="600"/>
              </a:spcAft>
              <a:buClr>
                <a:srgbClr val="446CA9"/>
              </a:buClr>
              <a:buFont typeface="Arial"/>
              <a:buChar char="•"/>
            </a:pPr>
            <a:r>
              <a:rPr lang="en-US" sz="1800" dirty="0" smtClean="0">
                <a:solidFill>
                  <a:srgbClr val="595959"/>
                </a:solidFill>
                <a:latin typeface="Century Gothic"/>
                <a:ea typeface="Century Gothic"/>
                <a:cs typeface="Century Gothic"/>
              </a:rPr>
              <a:t>Maintain your committers; just agree to unbiased process</a:t>
            </a:r>
          </a:p>
          <a:p>
            <a:pPr marL="117475" indent="-117475">
              <a:spcAft>
                <a:spcPts val="600"/>
              </a:spcAft>
              <a:buClr>
                <a:srgbClr val="446CA9"/>
              </a:buClr>
              <a:buFont typeface="Arial"/>
              <a:buChar char="•"/>
            </a:pPr>
            <a:r>
              <a:rPr lang="en-US" sz="1800" dirty="0" smtClean="0">
                <a:solidFill>
                  <a:srgbClr val="595959"/>
                </a:solidFill>
                <a:latin typeface="Century Gothic"/>
                <a:ea typeface="Century Gothic"/>
                <a:cs typeface="Century Gothic"/>
              </a:rPr>
              <a:t>Full-time staff eager </a:t>
            </a:r>
            <a:r>
              <a:rPr lang="en-US" sz="1800" dirty="0">
                <a:solidFill>
                  <a:srgbClr val="595959"/>
                </a:solidFill>
                <a:latin typeface="Century Gothic"/>
                <a:ea typeface="Century Gothic"/>
                <a:cs typeface="Century Gothic"/>
              </a:rPr>
              <a:t>to </a:t>
            </a:r>
            <a:r>
              <a:rPr lang="en-US" sz="1800" dirty="0" smtClean="0">
                <a:solidFill>
                  <a:srgbClr val="595959"/>
                </a:solidFill>
                <a:latin typeface="Century Gothic"/>
                <a:ea typeface="Century Gothic"/>
                <a:cs typeface="Century Gothic"/>
              </a:rPr>
              <a:t>assist</a:t>
            </a:r>
          </a:p>
          <a:p>
            <a:pPr marL="117475" indent="-117475">
              <a:spcAft>
                <a:spcPts val="600"/>
              </a:spcAft>
              <a:buClr>
                <a:srgbClr val="446CA9"/>
              </a:buClr>
              <a:buFont typeface="Arial"/>
              <a:buChar char="•"/>
            </a:pPr>
            <a:r>
              <a:rPr lang="en-US" sz="1800" dirty="0">
                <a:solidFill>
                  <a:srgbClr val="595959"/>
                </a:solidFill>
                <a:latin typeface="Century Gothic"/>
                <a:ea typeface="Century Gothic"/>
                <a:cs typeface="Century Gothic"/>
              </a:rPr>
              <a:t>W</a:t>
            </a:r>
            <a:r>
              <a:rPr lang="en-US" sz="1800" dirty="0" smtClean="0">
                <a:solidFill>
                  <a:srgbClr val="595959"/>
                </a:solidFill>
                <a:latin typeface="Century Gothic"/>
                <a:ea typeface="Century Gothic"/>
                <a:cs typeface="Century Gothic"/>
              </a:rPr>
              <a:t>orld-class </a:t>
            </a:r>
            <a:r>
              <a:rPr lang="en-US" sz="1800" dirty="0">
                <a:solidFill>
                  <a:srgbClr val="595959"/>
                </a:solidFill>
                <a:latin typeface="Century Gothic"/>
                <a:ea typeface="Century Gothic"/>
                <a:cs typeface="Century Gothic"/>
              </a:rPr>
              <a:t>events </a:t>
            </a:r>
            <a:r>
              <a:rPr lang="en-US" sz="1800" dirty="0" smtClean="0">
                <a:solidFill>
                  <a:srgbClr val="595959"/>
                </a:solidFill>
                <a:latin typeface="Century Gothic"/>
                <a:ea typeface="Century Gothic"/>
                <a:cs typeface="Century Gothic"/>
              </a:rPr>
              <a:t>team, track at CloudNativeCon/KubeCon around </a:t>
            </a:r>
            <a:r>
              <a:rPr lang="en-US" sz="1800" dirty="0">
                <a:solidFill>
                  <a:srgbClr val="595959"/>
                </a:solidFill>
                <a:latin typeface="Century Gothic"/>
                <a:ea typeface="Century Gothic"/>
                <a:cs typeface="Century Gothic"/>
              </a:rPr>
              <a:t>the </a:t>
            </a:r>
            <a:r>
              <a:rPr lang="en-US" sz="1800" dirty="0" smtClean="0">
                <a:solidFill>
                  <a:srgbClr val="595959"/>
                </a:solidFill>
                <a:latin typeface="Century Gothic"/>
                <a:ea typeface="Century Gothic"/>
                <a:cs typeface="Century Gothic"/>
              </a:rPr>
              <a:t>world, and custom events for your project</a:t>
            </a:r>
          </a:p>
          <a:p>
            <a:pPr marL="117475" indent="-117475">
              <a:spcAft>
                <a:spcPts val="600"/>
              </a:spcAft>
              <a:buClr>
                <a:srgbClr val="446CA9"/>
              </a:buClr>
              <a:buFont typeface="Arial"/>
              <a:buChar char="•"/>
            </a:pPr>
            <a:r>
              <a:rPr lang="en-US" sz="1800" dirty="0" smtClean="0">
                <a:solidFill>
                  <a:srgbClr val="595959"/>
                </a:solidFill>
                <a:latin typeface="Century Gothic"/>
                <a:ea typeface="Century Gothic"/>
                <a:cs typeface="Century Gothic"/>
              </a:rPr>
              <a:t>Worldwide meetup groups and Cloud </a:t>
            </a:r>
            <a:r>
              <a:rPr lang="en-US" sz="1800" dirty="0">
                <a:solidFill>
                  <a:srgbClr val="595959"/>
                </a:solidFill>
                <a:latin typeface="Century Gothic"/>
                <a:ea typeface="Century Gothic"/>
                <a:cs typeface="Century Gothic"/>
              </a:rPr>
              <a:t>Native </a:t>
            </a:r>
            <a:r>
              <a:rPr lang="en-US" sz="1800" dirty="0" smtClean="0">
                <a:solidFill>
                  <a:srgbClr val="595959"/>
                </a:solidFill>
                <a:latin typeface="Century Gothic"/>
                <a:ea typeface="Century Gothic"/>
                <a:cs typeface="Century Gothic"/>
              </a:rPr>
              <a:t>Roadshows</a:t>
            </a:r>
          </a:p>
          <a:p>
            <a:pPr marL="117475" indent="-117475">
              <a:spcAft>
                <a:spcPts val="600"/>
              </a:spcAft>
              <a:buClr>
                <a:srgbClr val="446CA9"/>
              </a:buClr>
              <a:buFont typeface="Arial"/>
              <a:buChar char="•"/>
            </a:pPr>
            <a:r>
              <a:rPr lang="en-US" sz="1800" dirty="0" smtClean="0">
                <a:solidFill>
                  <a:srgbClr val="595959"/>
                </a:solidFill>
                <a:latin typeface="Century Gothic"/>
                <a:ea typeface="Century Gothic"/>
                <a:cs typeface="Century Gothic"/>
              </a:rPr>
              <a:t>Inclusion </a:t>
            </a:r>
            <a:r>
              <a:rPr lang="en-US" sz="1800" dirty="0">
                <a:solidFill>
                  <a:srgbClr val="595959"/>
                </a:solidFill>
                <a:latin typeface="Century Gothic"/>
                <a:ea typeface="Century Gothic"/>
                <a:cs typeface="Century Gothic"/>
              </a:rPr>
              <a:t>in the CNCF marketing </a:t>
            </a:r>
            <a:r>
              <a:rPr lang="en-US" sz="1800" dirty="0" smtClean="0">
                <a:solidFill>
                  <a:srgbClr val="595959"/>
                </a:solidFill>
                <a:latin typeface="Century Gothic"/>
                <a:ea typeface="Century Gothic"/>
                <a:cs typeface="Century Gothic"/>
                <a:hlinkClick r:id="rId3"/>
              </a:rPr>
              <a:t>demo</a:t>
            </a:r>
            <a:endParaRPr lang="en-US" sz="1800" dirty="0" smtClean="0">
              <a:solidFill>
                <a:srgbClr val="595959"/>
              </a:solidFill>
              <a:latin typeface="Century Gothic"/>
              <a:ea typeface="Century Gothic"/>
              <a:cs typeface="Century Gothic"/>
            </a:endParaRPr>
          </a:p>
        </p:txBody>
      </p:sp>
    </p:spTree>
    <p:extLst>
      <p:ext uri="{BB962C8B-B14F-4D97-AF65-F5344CB8AC3E}">
        <p14:creationId xmlns:p14="http://schemas.microsoft.com/office/powerpoint/2010/main" val="206232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5525" y="2585068"/>
            <a:ext cx="3612824" cy="449470"/>
          </a:xfrm>
        </p:spPr>
        <p:txBody>
          <a:bodyPr/>
          <a:lstStyle/>
          <a:p>
            <a:r>
              <a:rPr lang="en-US" dirty="0" smtClean="0"/>
              <a:t>Why You Should </a:t>
            </a:r>
            <a:br>
              <a:rPr lang="en-US" dirty="0" smtClean="0"/>
            </a:br>
            <a:r>
              <a:rPr lang="en-US" dirty="0" smtClean="0"/>
              <a:t>Join the CNCF?</a:t>
            </a:r>
            <a:endParaRPr lang="en-US" dirty="0"/>
          </a:p>
        </p:txBody>
      </p:sp>
    </p:spTree>
    <p:extLst>
      <p:ext uri="{BB962C8B-B14F-4D97-AF65-F5344CB8AC3E}">
        <p14:creationId xmlns:p14="http://schemas.microsoft.com/office/powerpoint/2010/main" val="404261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Help Set the Direction of Cloud Native</a:t>
            </a:r>
            <a:endParaRPr lang="en-US" dirty="0"/>
          </a:p>
        </p:txBody>
      </p:sp>
      <p:sp>
        <p:nvSpPr>
          <p:cNvPr id="5" name="Content Placeholder 4"/>
          <p:cNvSpPr>
            <a:spLocks noGrp="1"/>
          </p:cNvSpPr>
          <p:nvPr>
            <p:ph idx="4294967295"/>
          </p:nvPr>
        </p:nvSpPr>
        <p:spPr>
          <a:xfrm>
            <a:off x="461963" y="995363"/>
            <a:ext cx="8682037" cy="3446462"/>
          </a:xfrm>
        </p:spPr>
        <p:txBody>
          <a:bodyPr/>
          <a:lstStyle/>
          <a:p>
            <a:pPr>
              <a:buSzPct val="100000"/>
            </a:pPr>
            <a:r>
              <a:rPr lang="en-US" sz="2400" dirty="0" smtClean="0">
                <a:solidFill>
                  <a:schemeClr val="tx1">
                    <a:lumMod val="65000"/>
                    <a:lumOff val="35000"/>
                  </a:schemeClr>
                </a:solidFill>
                <a:latin typeface="Century Gothic"/>
                <a:ea typeface="Century Gothic"/>
                <a:cs typeface="Century Gothic"/>
              </a:rPr>
              <a:t>Participate in our hosted projects and attend our events, meetups, and roadshows</a:t>
            </a:r>
          </a:p>
          <a:p>
            <a:pPr>
              <a:buSzPct val="100000"/>
            </a:pPr>
            <a:r>
              <a:rPr lang="en-US" sz="2400" dirty="0" smtClean="0">
                <a:solidFill>
                  <a:schemeClr val="tx1">
                    <a:lumMod val="65000"/>
                    <a:lumOff val="35000"/>
                  </a:schemeClr>
                </a:solidFill>
                <a:latin typeface="Century Gothic"/>
                <a:ea typeface="Century Gothic"/>
                <a:cs typeface="Century Gothic"/>
              </a:rPr>
              <a:t>Design your applications and services to work with </a:t>
            </a:r>
            <a:br>
              <a:rPr lang="en-US" sz="2400" dirty="0" smtClean="0">
                <a:solidFill>
                  <a:schemeClr val="tx1">
                    <a:lumMod val="65000"/>
                    <a:lumOff val="35000"/>
                  </a:schemeClr>
                </a:solidFill>
                <a:latin typeface="Century Gothic"/>
                <a:ea typeface="Century Gothic"/>
                <a:cs typeface="Century Gothic"/>
              </a:rPr>
            </a:br>
            <a:r>
              <a:rPr lang="en-US" sz="2400" dirty="0" smtClean="0">
                <a:solidFill>
                  <a:schemeClr val="tx1">
                    <a:lumMod val="65000"/>
                    <a:lumOff val="35000"/>
                  </a:schemeClr>
                </a:solidFill>
                <a:latin typeface="Century Gothic"/>
                <a:ea typeface="Century Gothic"/>
                <a:cs typeface="Century Gothic"/>
              </a:rPr>
              <a:t>a cloud native platform of orchestrated containers </a:t>
            </a:r>
            <a:br>
              <a:rPr lang="en-US" sz="2400" dirty="0" smtClean="0">
                <a:solidFill>
                  <a:schemeClr val="tx1">
                    <a:lumMod val="65000"/>
                    <a:lumOff val="35000"/>
                  </a:schemeClr>
                </a:solidFill>
                <a:latin typeface="Century Gothic"/>
                <a:ea typeface="Century Gothic"/>
                <a:cs typeface="Century Gothic"/>
              </a:rPr>
            </a:br>
            <a:r>
              <a:rPr lang="en-US" sz="2400" dirty="0" smtClean="0">
                <a:solidFill>
                  <a:schemeClr val="tx1">
                    <a:lumMod val="65000"/>
                    <a:lumOff val="35000"/>
                  </a:schemeClr>
                </a:solidFill>
                <a:latin typeface="Century Gothic"/>
                <a:ea typeface="Century Gothic"/>
                <a:cs typeface="Century Gothic"/>
              </a:rPr>
              <a:t>of microservices</a:t>
            </a:r>
          </a:p>
          <a:p>
            <a:pPr>
              <a:buSzPct val="100000"/>
            </a:pPr>
            <a:r>
              <a:rPr lang="en-US" sz="2400" dirty="0">
                <a:solidFill>
                  <a:schemeClr val="tx1">
                    <a:lumMod val="65000"/>
                    <a:lumOff val="35000"/>
                  </a:schemeClr>
                </a:solidFill>
                <a:latin typeface="Century Gothic"/>
                <a:ea typeface="Century Gothic"/>
                <a:cs typeface="Century Gothic"/>
              </a:rPr>
              <a:t>Become a member of the Cloud Native Computing </a:t>
            </a:r>
            <a:r>
              <a:rPr lang="en-US" sz="2400" dirty="0" smtClean="0">
                <a:solidFill>
                  <a:schemeClr val="tx1">
                    <a:lumMod val="65000"/>
                    <a:lumOff val="35000"/>
                  </a:schemeClr>
                </a:solidFill>
                <a:latin typeface="Century Gothic"/>
                <a:ea typeface="Century Gothic"/>
                <a:cs typeface="Century Gothic"/>
              </a:rPr>
              <a:t>Foundation</a:t>
            </a:r>
            <a:endParaRPr lang="en-US" sz="2400" dirty="0">
              <a:solidFill>
                <a:schemeClr val="tx1">
                  <a:lumMod val="65000"/>
                  <a:lumOff val="35000"/>
                </a:schemeClr>
              </a:solidFill>
              <a:latin typeface="Century Gothic"/>
              <a:ea typeface="Century Gothic"/>
              <a:cs typeface="Century Gothic"/>
            </a:endParaRPr>
          </a:p>
        </p:txBody>
      </p:sp>
      <p:sp>
        <p:nvSpPr>
          <p:cNvPr id="7" name="Slide Number Placeholder 3"/>
          <p:cNvSpPr txBox="1">
            <a:spLocks/>
          </p:cNvSpPr>
          <p:nvPr/>
        </p:nvSpPr>
        <p:spPr>
          <a:xfrm>
            <a:off x="8559042" y="4769885"/>
            <a:ext cx="482794" cy="273825"/>
          </a:xfrm>
          <a:prstGeom prst="rect">
            <a:avLst/>
          </a:prstGeom>
          <a:noFill/>
          <a:ln>
            <a:noFill/>
          </a:ln>
        </p:spPr>
        <p:txBody>
          <a:bodyPr lIns="121900" tIns="60925" rIns="121900"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Century Gothic"/>
                <a:ea typeface="Century Gothic"/>
                <a:cs typeface="Century Gothic"/>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algn="ctr"/>
            <a:fld id="{40CC8E1A-A953-FA40-9E8D-D790E7D153E7}" type="slidenum">
              <a:rPr lang="en-US" sz="1000" smtClean="0">
                <a:solidFill>
                  <a:srgbClr val="12619B"/>
                </a:solidFill>
              </a:rPr>
              <a:pPr algn="ctr"/>
              <a:t>24</a:t>
            </a:fld>
            <a:endParaRPr lang="en-US" sz="1000" dirty="0">
              <a:solidFill>
                <a:srgbClr val="12619B"/>
              </a:solidFill>
            </a:endParaRPr>
          </a:p>
        </p:txBody>
      </p:sp>
    </p:spTree>
    <p:extLst>
      <p:ext uri="{BB962C8B-B14F-4D97-AF65-F5344CB8AC3E}">
        <p14:creationId xmlns:p14="http://schemas.microsoft.com/office/powerpoint/2010/main" val="101540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a:t>
            </a:r>
            <a:endParaRPr lang="en-US" dirty="0"/>
          </a:p>
        </p:txBody>
      </p:sp>
      <p:sp>
        <p:nvSpPr>
          <p:cNvPr id="3" name="Content Placeholder 2"/>
          <p:cNvSpPr>
            <a:spLocks noGrp="1"/>
          </p:cNvSpPr>
          <p:nvPr>
            <p:ph idx="4294967295"/>
          </p:nvPr>
        </p:nvSpPr>
        <p:spPr>
          <a:xfrm>
            <a:off x="0" y="1279525"/>
            <a:ext cx="8448675" cy="3314700"/>
          </a:xfrm>
        </p:spPr>
        <p:txBody>
          <a:bodyPr/>
          <a:lstStyle/>
          <a:p>
            <a:pPr marL="241300" indent="0">
              <a:buNone/>
            </a:pPr>
            <a:r>
              <a:rPr lang="en-US" sz="3000" dirty="0" smtClean="0">
                <a:solidFill>
                  <a:schemeClr val="tx1">
                    <a:lumMod val="65000"/>
                    <a:lumOff val="35000"/>
                  </a:schemeClr>
                </a:solidFill>
                <a:latin typeface="Century Gothic"/>
                <a:ea typeface="Century Gothic"/>
                <a:cs typeface="Century Gothic"/>
              </a:rPr>
              <a:t>Contact Dan Kohn</a:t>
            </a:r>
          </a:p>
          <a:p>
            <a:pPr>
              <a:buSzPct val="100000"/>
            </a:pPr>
            <a:r>
              <a:rPr lang="en-US" sz="2600" dirty="0" smtClean="0">
                <a:solidFill>
                  <a:schemeClr val="tx1">
                    <a:lumMod val="65000"/>
                    <a:lumOff val="35000"/>
                  </a:schemeClr>
                </a:solidFill>
                <a:latin typeface="Century Gothic"/>
                <a:ea typeface="Century Gothic"/>
                <a:cs typeface="Century Gothic"/>
              </a:rPr>
              <a:t>@dankohn1</a:t>
            </a:r>
          </a:p>
          <a:p>
            <a:pPr>
              <a:buSzPct val="100000"/>
            </a:pPr>
            <a:r>
              <a:rPr lang="en-US" sz="2600" dirty="0" smtClean="0">
                <a:solidFill>
                  <a:schemeClr val="tx1">
                    <a:lumMod val="65000"/>
                    <a:lumOff val="35000"/>
                  </a:schemeClr>
                </a:solidFill>
                <a:latin typeface="Century Gothic"/>
                <a:ea typeface="Century Gothic"/>
                <a:cs typeface="Century Gothic"/>
                <a:hlinkClick r:id="rId2"/>
              </a:rPr>
              <a:t>dan@linuxfoundaton.org</a:t>
            </a:r>
            <a:r>
              <a:rPr lang="en-US" sz="2600" dirty="0" smtClean="0">
                <a:solidFill>
                  <a:schemeClr val="tx1">
                    <a:lumMod val="65000"/>
                    <a:lumOff val="35000"/>
                  </a:schemeClr>
                </a:solidFill>
                <a:latin typeface="Century Gothic"/>
                <a:ea typeface="Century Gothic"/>
                <a:cs typeface="Century Gothic"/>
              </a:rPr>
              <a:t> </a:t>
            </a:r>
          </a:p>
          <a:p>
            <a:pPr>
              <a:buSzPct val="100000"/>
            </a:pPr>
            <a:r>
              <a:rPr lang="en-US" sz="2600" dirty="0" smtClean="0">
                <a:solidFill>
                  <a:schemeClr val="tx1">
                    <a:lumMod val="65000"/>
                    <a:lumOff val="35000"/>
                  </a:schemeClr>
                </a:solidFill>
                <a:latin typeface="Century Gothic"/>
                <a:ea typeface="Century Gothic"/>
                <a:cs typeface="Century Gothic"/>
                <a:hlinkClick r:id="rId3"/>
              </a:rPr>
              <a:t>https://cncf.io</a:t>
            </a:r>
            <a:endParaRPr lang="en-US" sz="2600" dirty="0">
              <a:solidFill>
                <a:schemeClr val="tx1">
                  <a:lumMod val="65000"/>
                  <a:lumOff val="35000"/>
                </a:schemeClr>
              </a:solidFill>
              <a:latin typeface="Century Gothic"/>
              <a:ea typeface="Century Gothic"/>
              <a:cs typeface="Century Gothic"/>
            </a:endParaRPr>
          </a:p>
        </p:txBody>
      </p:sp>
      <p:sp>
        <p:nvSpPr>
          <p:cNvPr id="5" name="Slide Number Placeholder 3"/>
          <p:cNvSpPr txBox="1">
            <a:spLocks/>
          </p:cNvSpPr>
          <p:nvPr/>
        </p:nvSpPr>
        <p:spPr>
          <a:xfrm>
            <a:off x="8559042" y="4769885"/>
            <a:ext cx="482794" cy="273825"/>
          </a:xfrm>
          <a:prstGeom prst="rect">
            <a:avLst/>
          </a:prstGeom>
          <a:noFill/>
          <a:ln>
            <a:noFill/>
          </a:ln>
        </p:spPr>
        <p:txBody>
          <a:bodyPr lIns="121900" tIns="60925" rIns="121900"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Century Gothic"/>
                <a:ea typeface="Century Gothic"/>
                <a:cs typeface="Century Gothic"/>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algn="ctr"/>
            <a:fld id="{40CC8E1A-A953-FA40-9E8D-D790E7D153E7}" type="slidenum">
              <a:rPr lang="en-US" sz="1000" smtClean="0">
                <a:solidFill>
                  <a:srgbClr val="12619B"/>
                </a:solidFill>
              </a:rPr>
              <a:pPr algn="ctr"/>
              <a:t>25</a:t>
            </a:fld>
            <a:endParaRPr lang="en-US" sz="1000" dirty="0">
              <a:solidFill>
                <a:srgbClr val="12619B"/>
              </a:solidFill>
            </a:endParaRPr>
          </a:p>
        </p:txBody>
      </p:sp>
    </p:spTree>
    <p:extLst>
      <p:ext uri="{BB962C8B-B14F-4D97-AF65-F5344CB8AC3E}">
        <p14:creationId xmlns:p14="http://schemas.microsoft.com/office/powerpoint/2010/main" val="34626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Extra Slides</a:t>
            </a:r>
            <a:endParaRPr lang="en-US" dirty="0"/>
          </a:p>
        </p:txBody>
      </p:sp>
    </p:spTree>
    <p:extLst>
      <p:ext uri="{BB962C8B-B14F-4D97-AF65-F5344CB8AC3E}">
        <p14:creationId xmlns:p14="http://schemas.microsoft.com/office/powerpoint/2010/main" val="1407397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u="none" strike="noStrike" cap="none" dirty="0">
                <a:solidFill>
                  <a:srgbClr val="FFFFFF"/>
                </a:solidFill>
                <a:sym typeface="Helvetica Neue"/>
              </a:rPr>
              <a:t>Linux </a:t>
            </a:r>
            <a:r>
              <a:rPr lang="en-US" u="none" strike="noStrike" cap="none" dirty="0" smtClean="0">
                <a:solidFill>
                  <a:srgbClr val="FFFFFF"/>
                </a:solidFill>
                <a:sym typeface="Helvetica Neue"/>
              </a:rPr>
              <a:t>Foundation </a:t>
            </a:r>
            <a:r>
              <a:rPr lang="en-US" u="none" strike="noStrike" cap="none" dirty="0">
                <a:solidFill>
                  <a:srgbClr val="FFFFFF"/>
                </a:solidFill>
                <a:sym typeface="Helvetica Neue"/>
              </a:rPr>
              <a:t>Projects Ecosystem</a:t>
            </a:r>
          </a:p>
        </p:txBody>
      </p:sp>
      <p:sp>
        <p:nvSpPr>
          <p:cNvPr id="2" name="Content Placeholder 1"/>
          <p:cNvSpPr>
            <a:spLocks noGrp="1"/>
          </p:cNvSpPr>
          <p:nvPr>
            <p:ph sz="quarter" idx="13"/>
          </p:nvPr>
        </p:nvSpPr>
        <p:spPr/>
        <p:txBody>
          <a:bodyPr/>
          <a:lstStyle/>
          <a:p>
            <a:endParaRPr lang="en-US"/>
          </a:p>
        </p:txBody>
      </p:sp>
      <p:pic>
        <p:nvPicPr>
          <p:cNvPr id="137" name="Shape 137"/>
          <p:cNvPicPr preferRelativeResize="0"/>
          <p:nvPr/>
        </p:nvPicPr>
        <p:blipFill rotWithShape="1">
          <a:blip r:embed="rId3">
            <a:alphaModFix/>
          </a:blip>
          <a:srcRect/>
          <a:stretch/>
        </p:blipFill>
        <p:spPr>
          <a:xfrm>
            <a:off x="685464" y="1068383"/>
            <a:ext cx="7937539" cy="3615295"/>
          </a:xfrm>
          <a:prstGeom prst="rect">
            <a:avLst/>
          </a:prstGeom>
          <a:noFill/>
          <a:ln>
            <a:noFill/>
          </a:ln>
        </p:spPr>
      </p:pic>
    </p:spTree>
    <p:extLst>
      <p:ext uri="{BB962C8B-B14F-4D97-AF65-F5344CB8AC3E}">
        <p14:creationId xmlns:p14="http://schemas.microsoft.com/office/powerpoint/2010/main" val="636337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u="none" strike="noStrike" cap="none" dirty="0">
                <a:solidFill>
                  <a:srgbClr val="FFFFFF"/>
                </a:solidFill>
                <a:sym typeface="Helvetica Neue"/>
              </a:rPr>
              <a:t>CNCF Events</a:t>
            </a:r>
          </a:p>
        </p:txBody>
      </p:sp>
      <p:pic>
        <p:nvPicPr>
          <p:cNvPr id="174" name="Shape 17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037951" y="2679425"/>
            <a:ext cx="3504608" cy="1985032"/>
          </a:xfrm>
          <a:prstGeom prst="rect">
            <a:avLst/>
          </a:prstGeom>
          <a:noFill/>
          <a:ln>
            <a:noFill/>
          </a:ln>
        </p:spPr>
      </p:pic>
      <p:pic>
        <p:nvPicPr>
          <p:cNvPr id="175" name="Shape 17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224908" y="2726636"/>
            <a:ext cx="3317357" cy="1878973"/>
          </a:xfrm>
          <a:prstGeom prst="rect">
            <a:avLst/>
          </a:prstGeom>
          <a:noFill/>
          <a:ln>
            <a:noFill/>
          </a:ln>
        </p:spPr>
      </p:pic>
      <p:pic>
        <p:nvPicPr>
          <p:cNvPr id="176" name="Shape 17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45566" y="1140902"/>
            <a:ext cx="2799637" cy="1585733"/>
          </a:xfrm>
          <a:prstGeom prst="rect">
            <a:avLst/>
          </a:prstGeom>
          <a:noFill/>
          <a:ln>
            <a:noFill/>
          </a:ln>
        </p:spPr>
      </p:pic>
      <p:pic>
        <p:nvPicPr>
          <p:cNvPr id="177" name="Shape 17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233324" y="1049633"/>
            <a:ext cx="2877424" cy="1629792"/>
          </a:xfrm>
          <a:prstGeom prst="rect">
            <a:avLst/>
          </a:prstGeom>
          <a:noFill/>
          <a:ln>
            <a:noFill/>
          </a:ln>
        </p:spPr>
      </p:pic>
    </p:spTree>
    <p:extLst>
      <p:ext uri="{BB962C8B-B14F-4D97-AF65-F5344CB8AC3E}">
        <p14:creationId xmlns:p14="http://schemas.microsoft.com/office/powerpoint/2010/main" val="6084565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dirty="0">
                <a:solidFill>
                  <a:srgbClr val="FFFFFF"/>
                </a:solidFill>
                <a:latin typeface="Century Gothic" charset="0"/>
                <a:ea typeface="Century Gothic" charset="0"/>
                <a:cs typeface="Century Gothic" charset="0"/>
                <a:sym typeface="Helvetica Neue"/>
              </a:rPr>
              <a:t>CNCF Members</a:t>
            </a:r>
          </a:p>
        </p:txBody>
      </p:sp>
      <p:pic>
        <p:nvPicPr>
          <p:cNvPr id="103" name="Shape 10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4468" y="4741158"/>
            <a:ext cx="1345354" cy="213687"/>
          </a:xfrm>
          <a:prstGeom prst="rect">
            <a:avLst/>
          </a:prstGeom>
          <a:noFill/>
          <a:ln>
            <a:noFill/>
          </a:ln>
        </p:spPr>
      </p:pic>
      <p:sp>
        <p:nvSpPr>
          <p:cNvPr id="104" name="Shape 104"/>
          <p:cNvSpPr/>
          <p:nvPr/>
        </p:nvSpPr>
        <p:spPr>
          <a:xfrm>
            <a:off x="4442182" y="2216191"/>
            <a:ext cx="221536"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a:solidFill>
                  <a:srgbClr val="000000"/>
                </a:solidFill>
                <a:latin typeface="Arial"/>
                <a:ea typeface="Arial"/>
                <a:cs typeface="Arial"/>
                <a:sym typeface="Arial"/>
              </a:rPr>
              <a:t> </a:t>
            </a:r>
          </a:p>
        </p:txBody>
      </p:sp>
      <p:cxnSp>
        <p:nvCxnSpPr>
          <p:cNvPr id="105" name="Shape 105"/>
          <p:cNvCxnSpPr/>
          <p:nvPr/>
        </p:nvCxnSpPr>
        <p:spPr>
          <a:xfrm>
            <a:off x="4500744" y="1007579"/>
            <a:ext cx="10631" cy="3189767"/>
          </a:xfrm>
          <a:prstGeom prst="straightConnector1">
            <a:avLst/>
          </a:prstGeom>
          <a:noFill/>
          <a:ln w="38100" cap="flat" cmpd="sng">
            <a:solidFill>
              <a:srgbClr val="4A7DBA"/>
            </a:solidFill>
            <a:prstDash val="solid"/>
            <a:round/>
            <a:headEnd type="none" w="med" len="med"/>
            <a:tailEnd type="none" w="med" len="med"/>
          </a:ln>
        </p:spPr>
      </p:cxnSp>
      <p:pic>
        <p:nvPicPr>
          <p:cNvPr id="106" name="Shape 10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688800" y="940173"/>
            <a:ext cx="3212213" cy="2805953"/>
          </a:xfrm>
          <a:prstGeom prst="rect">
            <a:avLst/>
          </a:prstGeom>
          <a:noFill/>
          <a:ln>
            <a:noFill/>
          </a:ln>
        </p:spPr>
      </p:pic>
      <p:pic>
        <p:nvPicPr>
          <p:cNvPr id="107" name="Shape 10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993382" y="1814390"/>
            <a:ext cx="521549" cy="474744"/>
          </a:xfrm>
          <a:prstGeom prst="rect">
            <a:avLst/>
          </a:prstGeom>
          <a:noFill/>
          <a:ln>
            <a:noFill/>
          </a:ln>
        </p:spPr>
      </p:pic>
      <p:pic>
        <p:nvPicPr>
          <p:cNvPr id="108" name="Shape 10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938312" y="1391000"/>
            <a:ext cx="706836" cy="234556"/>
          </a:xfrm>
          <a:prstGeom prst="rect">
            <a:avLst/>
          </a:prstGeom>
          <a:noFill/>
          <a:ln>
            <a:noFill/>
          </a:ln>
        </p:spPr>
      </p:pic>
      <p:pic>
        <p:nvPicPr>
          <p:cNvPr id="109" name="Shape 10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5452" y="1651618"/>
            <a:ext cx="4328601" cy="1901687"/>
          </a:xfrm>
          <a:prstGeom prst="rect">
            <a:avLst/>
          </a:prstGeom>
          <a:noFill/>
          <a:ln>
            <a:noFill/>
          </a:ln>
        </p:spPr>
      </p:pic>
      <p:pic>
        <p:nvPicPr>
          <p:cNvPr id="110" name="Shape 11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964682" y="940173"/>
            <a:ext cx="636818" cy="330773"/>
          </a:xfrm>
          <a:prstGeom prst="rect">
            <a:avLst/>
          </a:prstGeom>
          <a:noFill/>
          <a:ln>
            <a:noFill/>
          </a:ln>
        </p:spPr>
      </p:pic>
      <p:pic>
        <p:nvPicPr>
          <p:cNvPr id="111" name="Shape 11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4906816" y="2343149"/>
            <a:ext cx="721275" cy="383733"/>
          </a:xfrm>
          <a:prstGeom prst="rect">
            <a:avLst/>
          </a:prstGeom>
          <a:noFill/>
          <a:ln>
            <a:noFill/>
          </a:ln>
        </p:spPr>
      </p:pic>
      <p:pic>
        <p:nvPicPr>
          <p:cNvPr id="112" name="Shape 11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5207164" y="4108623"/>
            <a:ext cx="1050800" cy="387391"/>
          </a:xfrm>
          <a:prstGeom prst="rect">
            <a:avLst/>
          </a:prstGeom>
          <a:noFill/>
          <a:ln>
            <a:noFill/>
          </a:ln>
        </p:spPr>
      </p:pic>
      <p:pic>
        <p:nvPicPr>
          <p:cNvPr id="113" name="Shape 113"/>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6322087" y="3761294"/>
            <a:ext cx="2499758" cy="751264"/>
          </a:xfrm>
          <a:prstGeom prst="rect">
            <a:avLst/>
          </a:prstGeom>
          <a:noFill/>
          <a:ln>
            <a:noFill/>
          </a:ln>
        </p:spPr>
      </p:pic>
      <p:pic>
        <p:nvPicPr>
          <p:cNvPr id="114" name="Shape 114"/>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4623660" y="3655062"/>
            <a:ext cx="1260993" cy="422232"/>
          </a:xfrm>
          <a:prstGeom prst="rect">
            <a:avLst/>
          </a:prstGeom>
          <a:noFill/>
          <a:ln>
            <a:noFill/>
          </a:ln>
        </p:spPr>
      </p:pic>
      <p:pic>
        <p:nvPicPr>
          <p:cNvPr id="115" name="Shape 115"/>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4598067" y="3072023"/>
            <a:ext cx="1047081" cy="301779"/>
          </a:xfrm>
          <a:prstGeom prst="rect">
            <a:avLst/>
          </a:prstGeom>
          <a:noFill/>
          <a:ln>
            <a:noFill/>
          </a:ln>
        </p:spPr>
      </p:pic>
    </p:spTree>
    <p:extLst>
      <p:ext uri="{BB962C8B-B14F-4D97-AF65-F5344CB8AC3E}">
        <p14:creationId xmlns:p14="http://schemas.microsoft.com/office/powerpoint/2010/main" val="676770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Non-Virtualized Servers: Sun (2000)</a:t>
            </a:r>
            <a:endParaRPr lang="en-US" dirty="0"/>
          </a:p>
        </p:txBody>
      </p:sp>
      <p:sp>
        <p:nvSpPr>
          <p:cNvPr id="3" name="Content Placeholder 2"/>
          <p:cNvSpPr>
            <a:spLocks noGrp="1"/>
          </p:cNvSpPr>
          <p:nvPr>
            <p:ph idx="4294967295"/>
          </p:nvPr>
        </p:nvSpPr>
        <p:spPr>
          <a:xfrm>
            <a:off x="4173538" y="1141413"/>
            <a:ext cx="4970462" cy="1498600"/>
          </a:xfrm>
        </p:spPr>
        <p:txBody>
          <a:bodyPr>
            <a:normAutofit/>
          </a:bodyPr>
          <a:lstStyle/>
          <a:p>
            <a:pPr>
              <a:buSzPct val="100000"/>
            </a:pPr>
            <a:r>
              <a:rPr lang="en-US" sz="1600" dirty="0" smtClean="0">
                <a:solidFill>
                  <a:srgbClr val="595959"/>
                </a:solidFill>
                <a:latin typeface="Century Gothic"/>
                <a:ea typeface="Century Gothic"/>
                <a:cs typeface="Century Gothic"/>
              </a:rPr>
              <a:t>Launching a new application? Buy </a:t>
            </a:r>
            <a:br>
              <a:rPr lang="en-US" sz="1600" dirty="0" smtClean="0">
                <a:solidFill>
                  <a:srgbClr val="595959"/>
                </a:solidFill>
                <a:latin typeface="Century Gothic"/>
                <a:ea typeface="Century Gothic"/>
                <a:cs typeface="Century Gothic"/>
              </a:rPr>
            </a:br>
            <a:r>
              <a:rPr lang="en-US" sz="1600" dirty="0" smtClean="0">
                <a:solidFill>
                  <a:srgbClr val="595959"/>
                </a:solidFill>
                <a:latin typeface="Century Gothic"/>
                <a:ea typeface="Century Gothic"/>
                <a:cs typeface="Century Gothic"/>
              </a:rPr>
              <a:t>a new server; or a rack of them!</a:t>
            </a:r>
            <a:endParaRPr lang="en-US" sz="1600" dirty="0">
              <a:solidFill>
                <a:srgbClr val="595959"/>
              </a:solidFill>
              <a:latin typeface="Century Gothic"/>
              <a:ea typeface="Century Gothic"/>
              <a:cs typeface="Century Gothic"/>
            </a:endParaRPr>
          </a:p>
          <a:p>
            <a:pPr>
              <a:buSzPct val="100000"/>
            </a:pPr>
            <a:r>
              <a:rPr lang="en-US" sz="1600" dirty="0" smtClean="0">
                <a:solidFill>
                  <a:srgbClr val="595959"/>
                </a:solidFill>
                <a:latin typeface="Century Gothic"/>
                <a:ea typeface="Century Gothic"/>
                <a:cs typeface="Century Gothic"/>
              </a:rPr>
              <a:t>Building block of your application is physical servers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77" y="1213148"/>
            <a:ext cx="2949740" cy="1276684"/>
          </a:xfrm>
          <a:prstGeom prst="rect">
            <a:avLst/>
          </a:prstGeom>
        </p:spPr>
      </p:pic>
      <p:sp>
        <p:nvSpPr>
          <p:cNvPr id="11" name="Slide Number Placeholder 3"/>
          <p:cNvSpPr txBox="1">
            <a:spLocks/>
          </p:cNvSpPr>
          <p:nvPr/>
        </p:nvSpPr>
        <p:spPr>
          <a:xfrm>
            <a:off x="8559042" y="4769885"/>
            <a:ext cx="482794" cy="273825"/>
          </a:xfrm>
          <a:prstGeom prst="rect">
            <a:avLst/>
          </a:prstGeom>
          <a:noFill/>
          <a:ln>
            <a:noFill/>
          </a:ln>
        </p:spPr>
        <p:txBody>
          <a:bodyPr lIns="121900" tIns="60925" rIns="121900"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Century Gothic"/>
                <a:ea typeface="Century Gothic"/>
                <a:cs typeface="Century Gothic"/>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algn="ctr"/>
            <a:fld id="{40CC8E1A-A953-FA40-9E8D-D790E7D153E7}" type="slidenum">
              <a:rPr lang="en-US" sz="1000" smtClean="0">
                <a:solidFill>
                  <a:srgbClr val="12619B"/>
                </a:solidFill>
              </a:rPr>
              <a:pPr algn="ctr"/>
              <a:t>3</a:t>
            </a:fld>
            <a:endParaRPr lang="en-US" sz="1000" dirty="0">
              <a:solidFill>
                <a:srgbClr val="12619B"/>
              </a:solidFill>
            </a:endParaRPr>
          </a:p>
        </p:txBody>
      </p:sp>
      <p:cxnSp>
        <p:nvCxnSpPr>
          <p:cNvPr id="14" name="Straight Connector 13"/>
          <p:cNvCxnSpPr/>
          <p:nvPr/>
        </p:nvCxnSpPr>
        <p:spPr>
          <a:xfrm>
            <a:off x="944545" y="3448693"/>
            <a:ext cx="0" cy="690540"/>
          </a:xfrm>
          <a:prstGeom prst="line">
            <a:avLst/>
          </a:prstGeom>
          <a:ln>
            <a:solidFill>
              <a:srgbClr val="FBB03B"/>
            </a:solidFill>
          </a:ln>
          <a:effectLst/>
        </p:spPr>
        <p:style>
          <a:lnRef idx="2">
            <a:schemeClr val="accent1"/>
          </a:lnRef>
          <a:fillRef idx="0">
            <a:schemeClr val="accent1"/>
          </a:fillRef>
          <a:effectRef idx="1">
            <a:schemeClr val="accent1"/>
          </a:effectRef>
          <a:fontRef idx="minor">
            <a:schemeClr val="tx1"/>
          </a:fontRef>
        </p:style>
      </p:cxnSp>
      <p:sp>
        <p:nvSpPr>
          <p:cNvPr id="15" name="Isosceles Triangle 14"/>
          <p:cNvSpPr/>
          <p:nvPr/>
        </p:nvSpPr>
        <p:spPr>
          <a:xfrm rot="5400000">
            <a:off x="8426076" y="3839336"/>
            <a:ext cx="339631" cy="292785"/>
          </a:xfrm>
          <a:prstGeom prst="triangle">
            <a:avLst/>
          </a:prstGeom>
          <a:solidFill>
            <a:srgbClr val="C0D3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18" name="Rectangle 17"/>
          <p:cNvSpPr/>
          <p:nvPr/>
        </p:nvSpPr>
        <p:spPr>
          <a:xfrm>
            <a:off x="448071" y="3816262"/>
            <a:ext cx="1002424" cy="339275"/>
          </a:xfrm>
          <a:prstGeom prst="rect">
            <a:avLst/>
          </a:prstGeom>
          <a:solidFill>
            <a:srgbClr val="FCB1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19" name="Rectangle 18"/>
          <p:cNvSpPr/>
          <p:nvPr/>
        </p:nvSpPr>
        <p:spPr>
          <a:xfrm>
            <a:off x="1450495" y="3816262"/>
            <a:ext cx="1002424" cy="339275"/>
          </a:xfrm>
          <a:prstGeom prst="rect">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0" name="Rectangle 19"/>
          <p:cNvSpPr/>
          <p:nvPr/>
        </p:nvSpPr>
        <p:spPr>
          <a:xfrm>
            <a:off x="2446208" y="3816262"/>
            <a:ext cx="1002424" cy="339275"/>
          </a:xfrm>
          <a:prstGeom prst="rect">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1" name="Rectangle 20"/>
          <p:cNvSpPr/>
          <p:nvPr/>
        </p:nvSpPr>
        <p:spPr>
          <a:xfrm>
            <a:off x="3448632" y="3816262"/>
            <a:ext cx="1002424" cy="339275"/>
          </a:xfrm>
          <a:prstGeom prst="rect">
            <a:avLst/>
          </a:prstGeom>
          <a:solidFill>
            <a:srgbClr val="6C18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2" name="Rectangle 21"/>
          <p:cNvSpPr/>
          <p:nvPr/>
        </p:nvSpPr>
        <p:spPr>
          <a:xfrm>
            <a:off x="4451056" y="3816262"/>
            <a:ext cx="1002424" cy="339275"/>
          </a:xfrm>
          <a:prstGeom prst="rect">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 name="Rectangle 22"/>
          <p:cNvSpPr/>
          <p:nvPr/>
        </p:nvSpPr>
        <p:spPr>
          <a:xfrm>
            <a:off x="5453480" y="3816262"/>
            <a:ext cx="1002424" cy="33927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4" name="Rectangle 23"/>
          <p:cNvSpPr/>
          <p:nvPr/>
        </p:nvSpPr>
        <p:spPr>
          <a:xfrm>
            <a:off x="6449193" y="3816262"/>
            <a:ext cx="1002424" cy="339275"/>
          </a:xfrm>
          <a:prstGeom prst="rect">
            <a:avLst/>
          </a:prstGeom>
          <a:solidFill>
            <a:srgbClr val="C26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5" name="Rectangle 24"/>
          <p:cNvSpPr/>
          <p:nvPr/>
        </p:nvSpPr>
        <p:spPr>
          <a:xfrm>
            <a:off x="7451617" y="3816262"/>
            <a:ext cx="1002424" cy="339275"/>
          </a:xfrm>
          <a:prstGeom prst="rect">
            <a:avLst/>
          </a:prstGeom>
          <a:solidFill>
            <a:srgbClr val="EA93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6" name="TextBox 25"/>
          <p:cNvSpPr txBox="1"/>
          <p:nvPr/>
        </p:nvSpPr>
        <p:spPr>
          <a:xfrm>
            <a:off x="644265"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2000</a:t>
            </a:r>
            <a:endParaRPr lang="en-US" sz="1200" spc="200" dirty="0">
              <a:solidFill>
                <a:schemeClr val="bg1"/>
              </a:solidFill>
              <a:latin typeface="Century Gothic"/>
              <a:ea typeface="Century Gothic"/>
              <a:cs typeface="Century Gothic"/>
            </a:endParaRPr>
          </a:p>
        </p:txBody>
      </p:sp>
      <p:sp>
        <p:nvSpPr>
          <p:cNvPr id="30" name="Oval 29"/>
          <p:cNvSpPr/>
          <p:nvPr/>
        </p:nvSpPr>
        <p:spPr>
          <a:xfrm>
            <a:off x="554002" y="2873045"/>
            <a:ext cx="778994" cy="778994"/>
          </a:xfrm>
          <a:prstGeom prst="ellipse">
            <a:avLst/>
          </a:prstGeom>
          <a:solidFill>
            <a:srgbClr val="FBB0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1" name="TextBox 30"/>
          <p:cNvSpPr txBox="1"/>
          <p:nvPr/>
        </p:nvSpPr>
        <p:spPr>
          <a:xfrm>
            <a:off x="523173" y="2980697"/>
            <a:ext cx="824990" cy="553998"/>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Non-</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Virtualized</a:t>
            </a:r>
          </a:p>
          <a:p>
            <a:pPr algn="ctr"/>
            <a:r>
              <a:rPr lang="en-US" sz="1000" dirty="0" smtClean="0">
                <a:solidFill>
                  <a:schemeClr val="bg1"/>
                </a:solidFill>
                <a:latin typeface="Century Gothic"/>
                <a:ea typeface="Century Gothic"/>
                <a:cs typeface="Century Gothic"/>
              </a:rPr>
              <a:t>Hardware</a:t>
            </a:r>
            <a:endParaRPr lang="en-US" sz="1000" dirty="0">
              <a:solidFill>
                <a:schemeClr val="bg1"/>
              </a:solidFill>
              <a:latin typeface="Century Gothic"/>
              <a:ea typeface="Century Gothic"/>
              <a:cs typeface="Century Gothic"/>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923" y="4217353"/>
            <a:ext cx="955080" cy="413371"/>
          </a:xfrm>
          <a:prstGeom prst="rect">
            <a:avLst/>
          </a:prstGeom>
        </p:spPr>
      </p:pic>
    </p:spTree>
    <p:extLst>
      <p:ext uri="{BB962C8B-B14F-4D97-AF65-F5344CB8AC3E}">
        <p14:creationId xmlns:p14="http://schemas.microsoft.com/office/powerpoint/2010/main" val="160058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164468" y="96346"/>
            <a:ext cx="8755594" cy="674325"/>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dirty="0">
                <a:solidFill>
                  <a:srgbClr val="FFFFFF"/>
                </a:solidFill>
                <a:latin typeface="Century Gothic" charset="0"/>
                <a:ea typeface="Century Gothic" charset="0"/>
                <a:cs typeface="Century Gothic" charset="0"/>
                <a:sym typeface="Helvetica Neue"/>
              </a:rPr>
              <a:t>CNCF Governance Structure</a:t>
            </a:r>
          </a:p>
        </p:txBody>
      </p:sp>
      <p:pic>
        <p:nvPicPr>
          <p:cNvPr id="121" name="Shape 121" descr="https://lh6.googleusercontent.com/B_bvzykLfODnJpVYUWZgR8UUhz5sY9TCXGh4Ap-FMvCTXMVkIzISFOJplMdwXrbMN9BP5-EjtQdl4Uzb7LYimW6OgQq1o_veKGpm8Ml6rBSBU3ng_B1YxvnwOAZVSIBQe1Ci_3G4Lbo"/>
          <p:cNvPicPr preferRelativeResize="0"/>
          <p:nvPr/>
        </p:nvPicPr>
        <p:blipFill rotWithShape="1">
          <a:blip r:embed="rId3">
            <a:alphaModFix/>
          </a:blip>
          <a:srcRect/>
          <a:stretch/>
        </p:blipFill>
        <p:spPr>
          <a:xfrm>
            <a:off x="711525" y="846050"/>
            <a:ext cx="7894436" cy="309460"/>
          </a:xfrm>
          <a:prstGeom prst="rect">
            <a:avLst/>
          </a:prstGeom>
          <a:noFill/>
          <a:ln>
            <a:noFill/>
          </a:ln>
        </p:spPr>
      </p:pic>
      <p:pic>
        <p:nvPicPr>
          <p:cNvPr id="122" name="Shape 122" descr="https://lh4.googleusercontent.com/Zy-IhObq2QqC-UaNjTcRGB155zngRNx8Cxca6z9ZuVyHRGOmfgZ2r7Y9fzBt9hBwZJZBAjYeoam_s2jmY1tqI8lY-Au4zp3F54GLZfCf2kJO8vgB_Ljiq6CX-zWbOHbITU7bfOHsltc"/>
          <p:cNvPicPr preferRelativeResize="0"/>
          <p:nvPr/>
        </p:nvPicPr>
        <p:blipFill rotWithShape="1">
          <a:blip r:embed="rId4">
            <a:alphaModFix/>
          </a:blip>
          <a:srcRect/>
          <a:stretch/>
        </p:blipFill>
        <p:spPr>
          <a:xfrm>
            <a:off x="3402650" y="1261511"/>
            <a:ext cx="2762703" cy="3060799"/>
          </a:xfrm>
          <a:prstGeom prst="rect">
            <a:avLst/>
          </a:prstGeom>
          <a:noFill/>
          <a:ln>
            <a:noFill/>
          </a:ln>
        </p:spPr>
      </p:pic>
      <p:pic>
        <p:nvPicPr>
          <p:cNvPr id="123" name="Shape 123" descr="https://lh4.googleusercontent.com/Zy-IhObq2QqC-UaNjTcRGB155zngRNx8Cxca6z9ZuVyHRGOmfgZ2r7Y9fzBt9hBwZJZBAjYeoam_s2jmY1tqI8lY-Au4zp3F54GLZfCf2kJO8vgB_Ljiq6CX-zWbOHbITU7bfOHsltc"/>
          <p:cNvPicPr preferRelativeResize="0"/>
          <p:nvPr/>
        </p:nvPicPr>
        <p:blipFill rotWithShape="1">
          <a:blip r:embed="rId4">
            <a:alphaModFix/>
          </a:blip>
          <a:srcRect/>
          <a:stretch/>
        </p:blipFill>
        <p:spPr>
          <a:xfrm>
            <a:off x="725250" y="1444224"/>
            <a:ext cx="2279281" cy="2070351"/>
          </a:xfrm>
          <a:prstGeom prst="rect">
            <a:avLst/>
          </a:prstGeom>
          <a:noFill/>
          <a:ln>
            <a:noFill/>
          </a:ln>
        </p:spPr>
      </p:pic>
      <p:pic>
        <p:nvPicPr>
          <p:cNvPr id="124" name="Shape 124" descr="https://lh4.googleusercontent.com/Zy-IhObq2QqC-UaNjTcRGB155zngRNx8Cxca6z9ZuVyHRGOmfgZ2r7Y9fzBt9hBwZJZBAjYeoam_s2jmY1tqI8lY-Au4zp3F54GLZfCf2kJO8vgB_Ljiq6CX-zWbOHbITU7bfOHsltc"/>
          <p:cNvPicPr preferRelativeResize="0"/>
          <p:nvPr/>
        </p:nvPicPr>
        <p:blipFill rotWithShape="1">
          <a:blip r:embed="rId4">
            <a:alphaModFix/>
          </a:blip>
          <a:srcRect/>
          <a:stretch/>
        </p:blipFill>
        <p:spPr>
          <a:xfrm>
            <a:off x="6409575" y="1457422"/>
            <a:ext cx="2255095" cy="1908919"/>
          </a:xfrm>
          <a:prstGeom prst="rect">
            <a:avLst/>
          </a:prstGeom>
          <a:noFill/>
          <a:ln>
            <a:noFill/>
          </a:ln>
        </p:spPr>
      </p:pic>
      <p:sp>
        <p:nvSpPr>
          <p:cNvPr id="125" name="Shape 125"/>
          <p:cNvSpPr/>
          <p:nvPr/>
        </p:nvSpPr>
        <p:spPr>
          <a:xfrm>
            <a:off x="2314075" y="903201"/>
            <a:ext cx="4440839" cy="25642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Font typeface="Helvetica Neue"/>
              <a:buNone/>
            </a:pPr>
            <a:r>
              <a:rPr lang="en-US" b="1" i="0" u="none" strike="noStrike" cap="none">
                <a:solidFill>
                  <a:srgbClr val="FFFFFF"/>
                </a:solidFill>
                <a:latin typeface="Helvetica Neue"/>
                <a:ea typeface="Helvetica Neue"/>
                <a:cs typeface="Helvetica Neue"/>
                <a:sym typeface="Helvetica Neue"/>
              </a:rPr>
              <a:t>CNCF Member Companies</a:t>
            </a:r>
            <a:r>
              <a:rPr lang="en-US" b="0" i="0" u="none" strike="noStrike" cap="none">
                <a:solidFill>
                  <a:srgbClr val="FFFFFF"/>
                </a:solidFill>
                <a:latin typeface="Helvetica Neue"/>
                <a:ea typeface="Helvetica Neue"/>
                <a:cs typeface="Helvetica Neue"/>
                <a:sym typeface="Helvetica Neue"/>
              </a:rPr>
              <a:t> (50+)</a:t>
            </a:r>
          </a:p>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26" name="Shape 126"/>
          <p:cNvSpPr/>
          <p:nvPr/>
        </p:nvSpPr>
        <p:spPr>
          <a:xfrm>
            <a:off x="3352854" y="1225350"/>
            <a:ext cx="2859445" cy="309401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1200" b="1" i="0" u="none" strike="noStrike" cap="none">
                <a:solidFill>
                  <a:srgbClr val="FFFFFF"/>
                </a:solidFill>
                <a:latin typeface="Helvetica Neue"/>
                <a:ea typeface="Helvetica Neue"/>
                <a:cs typeface="Helvetica Neue"/>
                <a:sym typeface="Helvetica Neue"/>
              </a:rPr>
              <a:t>Governing Board</a:t>
            </a:r>
          </a:p>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Craig McCluckie (Google) </a:t>
            </a:r>
            <a:r>
              <a:rPr lang="en-US" sz="1050" b="1" i="0" u="none" strike="noStrike" cap="none">
                <a:solidFill>
                  <a:schemeClr val="lt1"/>
                </a:solidFill>
                <a:latin typeface="Helvetica Neue"/>
                <a:ea typeface="Helvetica Neue"/>
                <a:cs typeface="Helvetica Neue"/>
                <a:sym typeface="Helvetica Neue"/>
              </a:rPr>
              <a:t>[chair]</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Alexis Richardson (Weaveworks) </a:t>
            </a:r>
            <a:r>
              <a:rPr lang="en-US" sz="1050" b="1" i="0" u="none" strike="noStrike" cap="none">
                <a:solidFill>
                  <a:schemeClr val="lt1"/>
                </a:solidFill>
                <a:latin typeface="Helvetica Neue"/>
                <a:ea typeface="Helvetica Neue"/>
                <a:cs typeface="Helvetica Neue"/>
                <a:sym typeface="Helvetica Neue"/>
              </a:rPr>
              <a:t>[TOC chair]</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Val Bercovici (NetApp)</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Jonathan Donaldson (Intel)</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Brian Goff (Docker)</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Scott Hammond (Joyent)</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Peixin Hou (Huawei)</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Kenji Kaneshige (Fujitsu)</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Mathew Lodge (Weaveworks)</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Jason Mendenhall (Supernap / Switch)</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Todd Moore (IBM)</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Kenneth Owens (Cisco)</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Alex Polvi (CoreOS)</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Sinclar Schuller (Apprenda)</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Mark Thiele (Apcera)</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Aaron Williams (Mesosphere)</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Chris Wright (Red Hat)</a:t>
            </a:r>
          </a:p>
        </p:txBody>
      </p:sp>
      <p:sp>
        <p:nvSpPr>
          <p:cNvPr id="127" name="Shape 127"/>
          <p:cNvSpPr/>
          <p:nvPr/>
        </p:nvSpPr>
        <p:spPr>
          <a:xfrm>
            <a:off x="725260" y="1498088"/>
            <a:ext cx="2279281" cy="201790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1200" b="1" i="0" u="none" strike="noStrike" cap="none">
                <a:solidFill>
                  <a:srgbClr val="FFFFFF"/>
                </a:solidFill>
                <a:latin typeface="Helvetica Neue"/>
                <a:ea typeface="Helvetica Neue"/>
                <a:cs typeface="Helvetica Neue"/>
                <a:sym typeface="Helvetica Neue"/>
              </a:rPr>
              <a:t>Technical Oversight</a:t>
            </a:r>
          </a:p>
          <a:p>
            <a:pPr marL="0" marR="0" lvl="0" indent="0" algn="ctr" rtl="0">
              <a:lnSpc>
                <a:spcPct val="100000"/>
              </a:lnSpc>
              <a:spcBef>
                <a:spcPts val="0"/>
              </a:spcBef>
              <a:spcAft>
                <a:spcPts val="0"/>
              </a:spcAft>
              <a:buClr>
                <a:srgbClr val="FFFFFF"/>
              </a:buClr>
              <a:buSzPct val="25000"/>
              <a:buFont typeface="Helvetica Neue"/>
              <a:buNone/>
            </a:pPr>
            <a:r>
              <a:rPr lang="en-US" sz="1200" b="1" i="0" u="none" strike="noStrike" cap="none">
                <a:solidFill>
                  <a:srgbClr val="FFFFFF"/>
                </a:solidFill>
                <a:latin typeface="Helvetica Neue"/>
                <a:ea typeface="Helvetica Neue"/>
                <a:cs typeface="Helvetica Neue"/>
                <a:sym typeface="Helvetica Neue"/>
              </a:rPr>
              <a:t>Committee</a:t>
            </a:r>
          </a:p>
          <a:p>
            <a:pPr marL="0" marR="0" lvl="0" indent="0" algn="ctr" rtl="0">
              <a:lnSpc>
                <a:spcPct val="100000"/>
              </a:lnSpc>
              <a:spcBef>
                <a:spcPts val="0"/>
              </a:spcBef>
              <a:spcAft>
                <a:spcPts val="0"/>
              </a:spcAft>
              <a:buClr>
                <a:srgbClr val="000000"/>
              </a:buClr>
              <a:buSzPct val="25000"/>
              <a:buFont typeface="Helvetica Neue"/>
              <a:buNone/>
            </a:pPr>
            <a:r>
              <a:rPr lang="en-US" sz="1050" b="0" i="0" u="none" strike="noStrike" cap="none">
                <a:solidFill>
                  <a:srgbClr val="000000"/>
                </a:solidFill>
                <a:latin typeface="Helvetica Neue"/>
                <a:ea typeface="Helvetica Neue"/>
                <a:cs typeface="Helvetica Neue"/>
                <a:sym typeface="Helvetica Neue"/>
              </a:rPr>
              <a:t/>
            </a:r>
            <a:br>
              <a:rPr lang="en-US" sz="1050" b="0" i="0" u="none" strike="noStrike" cap="none">
                <a:solidFill>
                  <a:srgbClr val="000000"/>
                </a:solidFill>
                <a:latin typeface="Helvetica Neue"/>
                <a:ea typeface="Helvetica Neue"/>
                <a:cs typeface="Helvetica Neue"/>
                <a:sym typeface="Helvetica Neue"/>
              </a:rPr>
            </a:br>
            <a:r>
              <a:rPr lang="en-US" sz="1050" b="0" i="0" u="none" strike="noStrike" cap="none">
                <a:solidFill>
                  <a:schemeClr val="lt1"/>
                </a:solidFill>
                <a:latin typeface="Helvetica Neue"/>
                <a:ea typeface="Helvetica Neue"/>
                <a:cs typeface="Helvetica Neue"/>
                <a:sym typeface="Helvetica Neue"/>
              </a:rPr>
              <a:t>Alexis Richardson (Weaveworks) </a:t>
            </a:r>
            <a:r>
              <a:rPr lang="en-US" sz="1050" b="1" i="0" u="none" strike="noStrike" cap="none">
                <a:solidFill>
                  <a:schemeClr val="lt1"/>
                </a:solidFill>
                <a:latin typeface="Helvetica Neue"/>
                <a:ea typeface="Helvetica Neue"/>
                <a:cs typeface="Helvetica Neue"/>
                <a:sym typeface="Helvetica Neue"/>
              </a:rPr>
              <a:t>[TOC chair]</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Jonathan Boulle (CoreOS)</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Bryan Cantrill (Joyent)</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Camille Fournier (Independent)</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Brian Grant (Google)</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Benjamin Hindman (Mesosphere)</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Solomon Hykes (Docker)</a:t>
            </a:r>
          </a:p>
          <a:p>
            <a:pPr marL="0" marR="0" lvl="0" indent="0" algn="ctr" rtl="0">
              <a:lnSpc>
                <a:spcPct val="100000"/>
              </a:lnSpc>
              <a:spcBef>
                <a:spcPts val="0"/>
              </a:spcBef>
              <a:spcAft>
                <a:spcPts val="0"/>
              </a:spcAft>
              <a:buClr>
                <a:schemeClr val="lt1"/>
              </a:buClr>
              <a:buSzPct val="25000"/>
              <a:buFont typeface="Helvetica Neue"/>
              <a:buNone/>
            </a:pPr>
            <a:r>
              <a:rPr lang="en-US" sz="1050" b="0" i="0" u="none" strike="noStrike" cap="none">
                <a:solidFill>
                  <a:schemeClr val="lt1"/>
                </a:solidFill>
                <a:latin typeface="Helvetica Neue"/>
                <a:ea typeface="Helvetica Neue"/>
                <a:cs typeface="Helvetica Neue"/>
                <a:sym typeface="Helvetica Neue"/>
              </a:rPr>
              <a:t>Ken Owens (Cisco)</a:t>
            </a:r>
          </a:p>
        </p:txBody>
      </p:sp>
      <p:sp>
        <p:nvSpPr>
          <p:cNvPr id="128" name="Shape 128"/>
          <p:cNvSpPr/>
          <p:nvPr/>
        </p:nvSpPr>
        <p:spPr>
          <a:xfrm>
            <a:off x="6735769" y="1577527"/>
            <a:ext cx="1621314" cy="1307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1200" b="1" i="0" u="none" strike="noStrike" cap="none">
                <a:solidFill>
                  <a:srgbClr val="FFFFFF"/>
                </a:solidFill>
                <a:latin typeface="Helvetica Neue"/>
                <a:ea typeface="Helvetica Neue"/>
                <a:cs typeface="Helvetica Neue"/>
                <a:sym typeface="Helvetica Neue"/>
              </a:rPr>
              <a:t>End User Technical Advisory Board</a:t>
            </a:r>
          </a:p>
          <a:p>
            <a:pPr marL="0" marR="0" lvl="0" indent="0" algn="ctr" rtl="0">
              <a:lnSpc>
                <a:spcPct val="100000"/>
              </a:lnSpc>
              <a:spcBef>
                <a:spcPts val="600"/>
              </a:spcBef>
              <a:spcAft>
                <a:spcPts val="0"/>
              </a:spcAft>
              <a:buClr>
                <a:srgbClr val="000000"/>
              </a:buClr>
              <a:buSzPct val="25000"/>
              <a:buFont typeface="Helvetica Neue"/>
              <a:buNone/>
            </a:pPr>
            <a:r>
              <a:rPr lang="en-US" sz="1050" b="0" i="0" u="none" strike="noStrike" cap="none">
                <a:solidFill>
                  <a:srgbClr val="000000"/>
                </a:solidFill>
                <a:latin typeface="Helvetica Neue"/>
                <a:ea typeface="Helvetica Neue"/>
                <a:cs typeface="Helvetica Neue"/>
                <a:sym typeface="Helvetica Neue"/>
              </a:rPr>
              <a:t/>
            </a:r>
            <a:br>
              <a:rPr lang="en-US" sz="1050" b="0" i="0" u="none" strike="noStrike" cap="none">
                <a:solidFill>
                  <a:srgbClr val="000000"/>
                </a:solidFill>
                <a:latin typeface="Helvetica Neue"/>
                <a:ea typeface="Helvetica Neue"/>
                <a:cs typeface="Helvetica Neue"/>
                <a:sym typeface="Helvetica Neue"/>
              </a:rPr>
            </a:br>
            <a:r>
              <a:rPr lang="en-US" sz="1050" b="0" i="0" u="none" strike="noStrike" cap="none">
                <a:solidFill>
                  <a:srgbClr val="FFFFFF"/>
                </a:solidFill>
                <a:latin typeface="Helvetica Neue"/>
                <a:ea typeface="Helvetica Neue"/>
                <a:cs typeface="Helvetica Neue"/>
                <a:sym typeface="Helvetica Neue"/>
              </a:rPr>
              <a:t>7 representatives from the End User Community and 1 elected TOC member</a:t>
            </a:r>
          </a:p>
          <a:p>
            <a:pPr marL="0" marR="0" lvl="0" indent="0" algn="ctr" rtl="0">
              <a:lnSpc>
                <a:spcPct val="100000"/>
              </a:lnSpc>
              <a:spcBef>
                <a:spcPts val="600"/>
              </a:spcBef>
              <a:spcAft>
                <a:spcPts val="0"/>
              </a:spcAft>
              <a:buClr>
                <a:srgbClr val="000000"/>
              </a:buClr>
              <a:buFont typeface="Helvetica Neue"/>
              <a:buNone/>
            </a:pPr>
            <a:endParaRPr sz="1050">
              <a:solidFill>
                <a:srgbClr val="FFFFFF"/>
              </a:solidFill>
              <a:latin typeface="Helvetica Neue"/>
              <a:ea typeface="Helvetica Neue"/>
              <a:cs typeface="Helvetica Neue"/>
              <a:sym typeface="Helvetica Neue"/>
            </a:endParaRPr>
          </a:p>
          <a:p>
            <a:pPr marL="0" marR="0" lvl="0" indent="0" algn="ctr" rtl="0">
              <a:lnSpc>
                <a:spcPct val="100000"/>
              </a:lnSpc>
              <a:spcBef>
                <a:spcPts val="600"/>
              </a:spcBef>
              <a:spcAft>
                <a:spcPts val="0"/>
              </a:spcAft>
              <a:buClr>
                <a:srgbClr val="000000"/>
              </a:buClr>
              <a:buSzPct val="25000"/>
              <a:buFont typeface="Helvetica Neue"/>
              <a:buNone/>
            </a:pPr>
            <a:r>
              <a:rPr lang="en-US" sz="1050" i="1">
                <a:solidFill>
                  <a:srgbClr val="FFFFFF"/>
                </a:solidFill>
                <a:latin typeface="Helvetica Neue"/>
                <a:ea typeface="Helvetica Neue"/>
                <a:cs typeface="Helvetica Neue"/>
                <a:sym typeface="Helvetica Neue"/>
              </a:rPr>
              <a:t>(Working to Create)</a:t>
            </a:r>
          </a:p>
          <a:p>
            <a:pPr marL="0" marR="0" lvl="0" indent="0" algn="ctr" rtl="0">
              <a:lnSpc>
                <a:spcPct val="100000"/>
              </a:lnSpc>
              <a:spcBef>
                <a:spcPts val="600"/>
              </a:spcBef>
              <a:spcAft>
                <a:spcPts val="0"/>
              </a:spcAft>
              <a:buClr>
                <a:srgbClr val="000000"/>
              </a:buClr>
              <a:buFont typeface="Helvetica Neue"/>
              <a:buNone/>
            </a:pPr>
            <a:endParaRPr sz="1050">
              <a:solidFill>
                <a:srgbClr val="FFFFFF"/>
              </a:solidFill>
              <a:latin typeface="Helvetica Neue"/>
              <a:ea typeface="Helvetica Neue"/>
              <a:cs typeface="Helvetica Neue"/>
              <a:sym typeface="Helvetica Neue"/>
            </a:endParaRPr>
          </a:p>
          <a:p>
            <a:pPr marL="0" marR="0" lvl="0" indent="0" algn="ctr" rtl="0">
              <a:lnSpc>
                <a:spcPct val="100000"/>
              </a:lnSpc>
              <a:spcBef>
                <a:spcPts val="600"/>
              </a:spcBef>
              <a:spcAft>
                <a:spcPts val="0"/>
              </a:spcAft>
              <a:buClr>
                <a:srgbClr val="000000"/>
              </a:buClr>
              <a:buFont typeface="Helvetica Neue"/>
              <a:buNone/>
            </a:pPr>
            <a:endParaRPr sz="1050">
              <a:solidFill>
                <a:srgbClr val="FFFFFF"/>
              </a:solidFill>
              <a:latin typeface="Helvetica Neue"/>
              <a:ea typeface="Helvetica Neue"/>
              <a:cs typeface="Helvetica Neue"/>
              <a:sym typeface="Helvetica Neue"/>
            </a:endParaRPr>
          </a:p>
        </p:txBody>
      </p:sp>
      <p:pic>
        <p:nvPicPr>
          <p:cNvPr id="130" name="Shape 130" descr="https://lh6.googleusercontent.com/B_bvzykLfODnJpVYUWZgR8UUhz5sY9TCXGh4Ap-FMvCTXMVkIzISFOJplMdwXrbMN9BP5-EjtQdl4Uzb7LYimW6OgQq1o_veKGpm8Ml6rBSBU3ng_B1YxvnwOAZVSIBQe1Ci_3G4Lbo"/>
          <p:cNvPicPr preferRelativeResize="0"/>
          <p:nvPr/>
        </p:nvPicPr>
        <p:blipFill rotWithShape="1">
          <a:blip r:embed="rId3">
            <a:alphaModFix/>
          </a:blip>
          <a:srcRect/>
          <a:stretch/>
        </p:blipFill>
        <p:spPr>
          <a:xfrm>
            <a:off x="542925" y="4404775"/>
            <a:ext cx="7991475" cy="198885"/>
          </a:xfrm>
          <a:prstGeom prst="rect">
            <a:avLst/>
          </a:prstGeom>
          <a:noFill/>
          <a:ln>
            <a:noFill/>
          </a:ln>
        </p:spPr>
      </p:pic>
      <p:sp>
        <p:nvSpPr>
          <p:cNvPr id="131" name="Shape 131"/>
          <p:cNvSpPr/>
          <p:nvPr/>
        </p:nvSpPr>
        <p:spPr>
          <a:xfrm>
            <a:off x="2538800" y="4369701"/>
            <a:ext cx="4440839" cy="25642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Font typeface="Helvetica Neue"/>
              <a:buNone/>
            </a:pPr>
            <a:r>
              <a:rPr lang="en-US" b="1" dirty="0">
                <a:solidFill>
                  <a:srgbClr val="FFFFFF"/>
                </a:solidFill>
                <a:latin typeface="Helvetica Neue"/>
                <a:ea typeface="Helvetica Neue"/>
                <a:cs typeface="Helvetica Neue"/>
                <a:sym typeface="Helvetica Neue"/>
              </a:rPr>
              <a:t>LF Leadership</a:t>
            </a:r>
          </a:p>
          <a:p>
            <a:pPr marL="0" marR="0" lvl="0" indent="0" algn="l" rtl="0">
              <a:lnSpc>
                <a:spcPct val="100000"/>
              </a:lnSpc>
              <a:spcBef>
                <a:spcPts val="0"/>
              </a:spcBef>
              <a:spcAft>
                <a:spcPts val="0"/>
              </a:spcAft>
              <a:buClr>
                <a:srgbClr val="000000"/>
              </a:buClr>
              <a:buFont typeface="Arial"/>
              <a:buNone/>
            </a:pPr>
            <a:endParaRPr sz="105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32147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u="none" strike="noStrike" cap="none" dirty="0">
                <a:solidFill>
                  <a:srgbClr val="FFFFFF"/>
                </a:solidFill>
                <a:sym typeface="Helvetica Neue"/>
              </a:rPr>
              <a:t>CNCF </a:t>
            </a:r>
            <a:r>
              <a:rPr lang="en-US" u="none" strike="noStrike" cap="none" dirty="0" smtClean="0">
                <a:solidFill>
                  <a:srgbClr val="FFFFFF"/>
                </a:solidFill>
                <a:sym typeface="Helvetica Neue"/>
              </a:rPr>
              <a:t>Potential Projects</a:t>
            </a:r>
            <a:endParaRPr lang="en-US" u="none" strike="noStrike" cap="none" dirty="0">
              <a:solidFill>
                <a:srgbClr val="FFFFFF"/>
              </a:solidFill>
              <a:sym typeface="Helvetica Neue"/>
            </a:endParaRPr>
          </a:p>
        </p:txBody>
      </p:sp>
      <p:sp>
        <p:nvSpPr>
          <p:cNvPr id="149" name="Shape 149"/>
          <p:cNvSpPr txBox="1">
            <a:spLocks noGrp="1"/>
          </p:cNvSpPr>
          <p:nvPr>
            <p:ph sz="quarter" idx="13"/>
          </p:nvPr>
        </p:nvSpPr>
        <p:spPr>
          <a:prstGeom prst="rect">
            <a:avLst/>
          </a:prstGeom>
          <a:noFill/>
          <a:ln>
            <a:noFill/>
          </a:ln>
        </p:spPr>
        <p:txBody>
          <a:bodyPr lIns="121900" tIns="121900" rIns="121900" bIns="121900" anchor="t" anchorCtr="0">
            <a:normAutofit/>
          </a:bodyPr>
          <a:lstStyle/>
          <a:p>
            <a:pPr marL="457200" lvl="0" indent="-215900">
              <a:spcBef>
                <a:spcPts val="700"/>
              </a:spcBef>
              <a:buSzPct val="100000"/>
            </a:pPr>
            <a:r>
              <a:rPr lang="en-US" sz="2400" dirty="0" smtClean="0">
                <a:solidFill>
                  <a:schemeClr val="tx1">
                    <a:lumMod val="65000"/>
                    <a:lumOff val="35000"/>
                  </a:schemeClr>
                </a:solidFill>
                <a:latin typeface="Century Gothic"/>
                <a:ea typeface="Century Gothic"/>
                <a:cs typeface="Century Gothic"/>
              </a:rPr>
              <a:t>Potential future project spaces:</a:t>
            </a:r>
          </a:p>
          <a:p>
            <a:pPr marL="866775" lvl="1" indent="-215900">
              <a:spcBef>
                <a:spcPts val="700"/>
              </a:spcBef>
              <a:buSzPct val="100000"/>
            </a:pPr>
            <a:r>
              <a:rPr lang="en-US" sz="1775" dirty="0">
                <a:solidFill>
                  <a:schemeClr val="tx1">
                    <a:lumMod val="65000"/>
                    <a:lumOff val="35000"/>
                  </a:schemeClr>
                </a:solidFill>
                <a:latin typeface="Century Gothic"/>
                <a:ea typeface="Century Gothic"/>
                <a:cs typeface="Century Gothic"/>
              </a:rPr>
              <a:t>Logging </a:t>
            </a:r>
            <a:r>
              <a:rPr lang="en-US" sz="1775" dirty="0" smtClean="0">
                <a:solidFill>
                  <a:schemeClr val="tx1">
                    <a:lumMod val="65000"/>
                    <a:lumOff val="35000"/>
                  </a:schemeClr>
                </a:solidFill>
                <a:latin typeface="Century Gothic"/>
                <a:ea typeface="Century Gothic"/>
                <a:cs typeface="Century Gothic"/>
              </a:rPr>
              <a:t>(Fluentd</a:t>
            </a:r>
            <a:r>
              <a:rPr lang="en-US" sz="1775" dirty="0">
                <a:solidFill>
                  <a:schemeClr val="tx1">
                    <a:lumMod val="65000"/>
                    <a:lumOff val="35000"/>
                  </a:schemeClr>
                </a:solidFill>
                <a:latin typeface="Century Gothic"/>
                <a:ea typeface="Century Gothic"/>
                <a:cs typeface="Century Gothic"/>
              </a:rPr>
              <a:t>)</a:t>
            </a:r>
          </a:p>
          <a:p>
            <a:pPr marL="866775" lvl="1" indent="-215900">
              <a:spcBef>
                <a:spcPts val="700"/>
              </a:spcBef>
              <a:buSzPct val="100000"/>
            </a:pPr>
            <a:r>
              <a:rPr lang="en-US" sz="1775" dirty="0" smtClean="0">
                <a:solidFill>
                  <a:schemeClr val="tx1">
                    <a:lumMod val="65000"/>
                    <a:lumOff val="35000"/>
                  </a:schemeClr>
                </a:solidFill>
                <a:latin typeface="Century Gothic"/>
                <a:ea typeface="Century Gothic"/>
                <a:cs typeface="Century Gothic"/>
              </a:rPr>
              <a:t>Networking (Flannel, Calico, </a:t>
            </a:r>
            <a:r>
              <a:rPr lang="en-US" sz="1775" dirty="0">
                <a:solidFill>
                  <a:schemeClr val="tx1">
                    <a:lumMod val="65000"/>
                    <a:lumOff val="35000"/>
                  </a:schemeClr>
                </a:solidFill>
                <a:latin typeface="Century Gothic"/>
                <a:ea typeface="Century Gothic"/>
                <a:cs typeface="Century Gothic"/>
              </a:rPr>
              <a:t>W</a:t>
            </a:r>
            <a:r>
              <a:rPr lang="en-US" sz="1775" dirty="0" smtClean="0">
                <a:solidFill>
                  <a:schemeClr val="tx1">
                    <a:lumMod val="65000"/>
                    <a:lumOff val="35000"/>
                  </a:schemeClr>
                </a:solidFill>
                <a:latin typeface="Century Gothic"/>
                <a:ea typeface="Century Gothic"/>
                <a:cs typeface="Century Gothic"/>
              </a:rPr>
              <a:t>eave, CNI)</a:t>
            </a:r>
          </a:p>
          <a:p>
            <a:pPr marL="866775" lvl="1" indent="-215900">
              <a:spcBef>
                <a:spcPts val="700"/>
              </a:spcBef>
              <a:buSzPct val="100000"/>
            </a:pPr>
            <a:r>
              <a:rPr lang="en-US" sz="1775" dirty="0">
                <a:solidFill>
                  <a:schemeClr val="tx1">
                    <a:lumMod val="65000"/>
                    <a:lumOff val="35000"/>
                  </a:schemeClr>
                </a:solidFill>
                <a:latin typeface="Century Gothic"/>
                <a:ea typeface="Century Gothic"/>
                <a:cs typeface="Century Gothic"/>
              </a:rPr>
              <a:t>Messaging (NATS)</a:t>
            </a:r>
          </a:p>
          <a:p>
            <a:pPr marL="866775" lvl="1" indent="-215900">
              <a:spcBef>
                <a:spcPts val="700"/>
              </a:spcBef>
              <a:buSzPct val="100000"/>
            </a:pPr>
            <a:r>
              <a:rPr lang="en-US" sz="1775" dirty="0" smtClean="0">
                <a:solidFill>
                  <a:schemeClr val="tx1">
                    <a:lumMod val="65000"/>
                    <a:lumOff val="35000"/>
                  </a:schemeClr>
                </a:solidFill>
                <a:latin typeface="Century Gothic"/>
                <a:ea typeface="Century Gothic"/>
                <a:cs typeface="Century Gothic"/>
              </a:rPr>
              <a:t>Configuration (etcd)</a:t>
            </a:r>
          </a:p>
          <a:p>
            <a:pPr marL="866775" lvl="1" indent="-215900">
              <a:spcBef>
                <a:spcPts val="700"/>
              </a:spcBef>
              <a:buSzPct val="100000"/>
            </a:pPr>
            <a:r>
              <a:rPr lang="en-US" sz="1775" dirty="0" smtClean="0">
                <a:solidFill>
                  <a:schemeClr val="tx1">
                    <a:lumMod val="65000"/>
                    <a:lumOff val="35000"/>
                  </a:schemeClr>
                </a:solidFill>
                <a:latin typeface="Century Gothic"/>
                <a:ea typeface="Century Gothic"/>
                <a:cs typeface="Century Gothic"/>
              </a:rPr>
              <a:t>Stream processing (Heron)</a:t>
            </a:r>
            <a:endParaRPr lang="en-US" sz="1775" dirty="0" smtClean="0">
              <a:solidFill>
                <a:schemeClr val="tx1">
                  <a:lumMod val="65000"/>
                  <a:lumOff val="35000"/>
                </a:schemeClr>
              </a:solidFill>
              <a:latin typeface="Century Gothic"/>
              <a:ea typeface="Century Gothic"/>
              <a:cs typeface="Century Gothic"/>
            </a:endParaRPr>
          </a:p>
          <a:p>
            <a:pPr marL="866775" lvl="1" indent="-215900">
              <a:spcBef>
                <a:spcPts val="700"/>
              </a:spcBef>
              <a:buSzPct val="100000"/>
            </a:pPr>
            <a:r>
              <a:rPr lang="en-US" sz="1775" dirty="0" smtClean="0">
                <a:solidFill>
                  <a:schemeClr val="tx1">
                    <a:lumMod val="65000"/>
                    <a:lumOff val="35000"/>
                  </a:schemeClr>
                </a:solidFill>
                <a:latin typeface="Century Gothic"/>
                <a:ea typeface="Century Gothic"/>
                <a:cs typeface="Century Gothic"/>
              </a:rPr>
              <a:t>Protocol buffers (GRPC)</a:t>
            </a:r>
          </a:p>
          <a:p>
            <a:pPr marL="866775" lvl="1" indent="-215900">
              <a:spcBef>
                <a:spcPts val="700"/>
              </a:spcBef>
              <a:buSzPct val="100000"/>
            </a:pPr>
            <a:r>
              <a:rPr lang="en-US" sz="1775" dirty="0" smtClean="0">
                <a:solidFill>
                  <a:schemeClr val="tx1">
                    <a:lumMod val="65000"/>
                    <a:lumOff val="35000"/>
                  </a:schemeClr>
                </a:solidFill>
                <a:latin typeface="Century Gothic"/>
                <a:ea typeface="Century Gothic"/>
                <a:cs typeface="Century Gothic"/>
              </a:rPr>
              <a:t>Tracing (OpenTracing, OpenZipkin</a:t>
            </a:r>
            <a:r>
              <a:rPr lang="en-US" sz="1775" dirty="0" smtClean="0">
                <a:solidFill>
                  <a:schemeClr val="tx1">
                    <a:lumMod val="65000"/>
                    <a:lumOff val="35000"/>
                  </a:schemeClr>
                </a:solidFill>
                <a:latin typeface="Century Gothic"/>
                <a:ea typeface="Century Gothic"/>
                <a:cs typeface="Century Gothic"/>
              </a:rPr>
              <a:t>)</a:t>
            </a:r>
          </a:p>
          <a:p>
            <a:pPr marL="866775" lvl="1" indent="-215900">
              <a:spcBef>
                <a:spcPts val="700"/>
              </a:spcBef>
              <a:buSzPct val="100000"/>
            </a:pPr>
            <a:r>
              <a:rPr lang="en-US" sz="1775" dirty="0" smtClean="0">
                <a:latin typeface="Century Gothic"/>
                <a:ea typeface="Century Gothic"/>
                <a:cs typeface="Century Gothic"/>
              </a:rPr>
              <a:t>Naming (CoreDNS)</a:t>
            </a:r>
            <a:endParaRPr lang="en-US" sz="1775" dirty="0">
              <a:solidFill>
                <a:schemeClr val="tx1">
                  <a:lumMod val="65000"/>
                  <a:lumOff val="35000"/>
                </a:schemeClr>
              </a:solidFill>
              <a:latin typeface="Century Gothic"/>
              <a:ea typeface="Century Gothic"/>
              <a:cs typeface="Century Gothic"/>
            </a:endParaRPr>
          </a:p>
        </p:txBody>
      </p:sp>
    </p:spTree>
    <p:extLst>
      <p:ext uri="{BB962C8B-B14F-4D97-AF65-F5344CB8AC3E}">
        <p14:creationId xmlns:p14="http://schemas.microsoft.com/office/powerpoint/2010/main" val="10784423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u="none" strike="noStrike" cap="none" dirty="0">
                <a:solidFill>
                  <a:srgbClr val="FFFFFF"/>
                </a:solidFill>
                <a:sym typeface="Helvetica Neue"/>
              </a:rPr>
              <a:t>2016 Foundation Goals</a:t>
            </a:r>
          </a:p>
        </p:txBody>
      </p:sp>
      <p:sp>
        <p:nvSpPr>
          <p:cNvPr id="189" name="Shape 189"/>
          <p:cNvSpPr txBox="1">
            <a:spLocks noGrp="1"/>
          </p:cNvSpPr>
          <p:nvPr>
            <p:ph sz="quarter" idx="13"/>
          </p:nvPr>
        </p:nvSpPr>
        <p:spPr>
          <a:prstGeom prst="rect">
            <a:avLst/>
          </a:prstGeom>
          <a:noFill/>
          <a:ln>
            <a:noFill/>
          </a:ln>
        </p:spPr>
        <p:txBody>
          <a:bodyPr lIns="121900" tIns="121900" rIns="121900" bIns="121900" anchor="t" anchorCtr="0">
            <a:noAutofit/>
          </a:bodyPr>
          <a:lstStyle/>
          <a:p>
            <a:pPr marL="457200" lvl="0" indent="-215900">
              <a:spcBef>
                <a:spcPts val="700"/>
              </a:spcBef>
              <a:buSzPct val="100000"/>
            </a:pPr>
            <a:r>
              <a:rPr lang="en-US" sz="2400" dirty="0">
                <a:solidFill>
                  <a:srgbClr val="595959"/>
                </a:solidFill>
                <a:latin typeface="Century Gothic"/>
                <a:ea typeface="Century Gothic"/>
                <a:cs typeface="Century Gothic"/>
              </a:rPr>
              <a:t>Form End User Board</a:t>
            </a:r>
          </a:p>
          <a:p>
            <a:pPr marL="457200" lvl="0" indent="-215900">
              <a:spcBef>
                <a:spcPts val="700"/>
              </a:spcBef>
              <a:buSzPct val="100000"/>
            </a:pPr>
            <a:r>
              <a:rPr lang="en-US" sz="2400" dirty="0">
                <a:solidFill>
                  <a:srgbClr val="595959"/>
                </a:solidFill>
                <a:latin typeface="Century Gothic"/>
                <a:ea typeface="Century Gothic"/>
                <a:cs typeface="Century Gothic"/>
              </a:rPr>
              <a:t>Accept several new incubated projects</a:t>
            </a:r>
          </a:p>
          <a:p>
            <a:pPr marL="457200" lvl="0" indent="-215900">
              <a:spcBef>
                <a:spcPts val="700"/>
              </a:spcBef>
              <a:buSzPct val="100000"/>
            </a:pPr>
            <a:r>
              <a:rPr lang="en-US" sz="2400" dirty="0">
                <a:solidFill>
                  <a:srgbClr val="595959"/>
                </a:solidFill>
                <a:latin typeface="Century Gothic"/>
                <a:ea typeface="Century Gothic"/>
                <a:cs typeface="Century Gothic"/>
              </a:rPr>
              <a:t>Open cluster to community</a:t>
            </a:r>
          </a:p>
          <a:p>
            <a:pPr marL="457200" lvl="0" indent="-215900">
              <a:spcBef>
                <a:spcPts val="700"/>
              </a:spcBef>
              <a:buSzPct val="100000"/>
            </a:pPr>
            <a:r>
              <a:rPr lang="en-US" sz="2400" dirty="0">
                <a:solidFill>
                  <a:srgbClr val="595959"/>
                </a:solidFill>
                <a:latin typeface="Century Gothic"/>
                <a:ea typeface="Century Gothic"/>
                <a:cs typeface="Century Gothic"/>
              </a:rPr>
              <a:t>Release </a:t>
            </a:r>
            <a:r>
              <a:rPr lang="en-US" dirty="0">
                <a:solidFill>
                  <a:srgbClr val="595959"/>
                </a:solidFill>
              </a:rPr>
              <a:t>m</a:t>
            </a:r>
            <a:r>
              <a:rPr lang="en-US" sz="2400" dirty="0" smtClean="0">
                <a:solidFill>
                  <a:srgbClr val="595959"/>
                </a:solidFill>
                <a:latin typeface="Century Gothic"/>
                <a:ea typeface="Century Gothic"/>
                <a:cs typeface="Century Gothic"/>
              </a:rPr>
              <a:t>arketing </a:t>
            </a:r>
            <a:r>
              <a:rPr lang="en-US" dirty="0">
                <a:solidFill>
                  <a:srgbClr val="595959"/>
                </a:solidFill>
              </a:rPr>
              <a:t>d</a:t>
            </a:r>
            <a:r>
              <a:rPr lang="en-US" sz="2400" dirty="0" smtClean="0">
                <a:solidFill>
                  <a:srgbClr val="595959"/>
                </a:solidFill>
                <a:latin typeface="Century Gothic"/>
                <a:ea typeface="Century Gothic"/>
                <a:cs typeface="Century Gothic"/>
              </a:rPr>
              <a:t>emo</a:t>
            </a:r>
            <a:endParaRPr lang="en-US" sz="2400" dirty="0">
              <a:solidFill>
                <a:srgbClr val="595959"/>
              </a:solidFill>
              <a:latin typeface="Century Gothic"/>
              <a:ea typeface="Century Gothic"/>
              <a:cs typeface="Century Gothic"/>
            </a:endParaRPr>
          </a:p>
          <a:p>
            <a:pPr marL="457200" lvl="0" indent="-215900">
              <a:spcBef>
                <a:spcPts val="700"/>
              </a:spcBef>
              <a:buSzPct val="100000"/>
            </a:pPr>
            <a:r>
              <a:rPr lang="en-US" sz="2400" dirty="0">
                <a:solidFill>
                  <a:srgbClr val="595959"/>
                </a:solidFill>
                <a:latin typeface="Century Gothic"/>
                <a:ea typeface="Century Gothic"/>
                <a:cs typeface="Century Gothic"/>
              </a:rPr>
              <a:t>Build a narrative that choosing cloud native technologies is the best way to deploy modern applications</a:t>
            </a:r>
          </a:p>
        </p:txBody>
      </p:sp>
    </p:spTree>
    <p:extLst>
      <p:ext uri="{BB962C8B-B14F-4D97-AF65-F5344CB8AC3E}">
        <p14:creationId xmlns:p14="http://schemas.microsoft.com/office/powerpoint/2010/main" val="538661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VMWare (2001)</a:t>
            </a:r>
            <a:endParaRPr lang="en-US" dirty="0"/>
          </a:p>
        </p:txBody>
      </p:sp>
      <p:sp>
        <p:nvSpPr>
          <p:cNvPr id="3" name="Content Placeholder 2"/>
          <p:cNvSpPr>
            <a:spLocks noGrp="1"/>
          </p:cNvSpPr>
          <p:nvPr>
            <p:ph idx="4294967295"/>
          </p:nvPr>
        </p:nvSpPr>
        <p:spPr>
          <a:xfrm>
            <a:off x="3802063" y="1062038"/>
            <a:ext cx="5341937" cy="2619375"/>
          </a:xfrm>
        </p:spPr>
        <p:txBody>
          <a:bodyPr>
            <a:normAutofit/>
          </a:bodyPr>
          <a:lstStyle/>
          <a:p>
            <a:pPr marL="342900" indent="-101600">
              <a:buSzPct val="100000"/>
            </a:pPr>
            <a:r>
              <a:rPr lang="en-US" sz="1600" dirty="0" smtClean="0">
                <a:solidFill>
                  <a:srgbClr val="595959"/>
                </a:solidFill>
                <a:latin typeface="Century Gothic"/>
                <a:ea typeface="Century Gothic"/>
                <a:cs typeface="Century Gothic"/>
              </a:rPr>
              <a:t>Releases for server market in 2001</a:t>
            </a:r>
          </a:p>
          <a:p>
            <a:pPr marL="342900" indent="-101600">
              <a:buSzPct val="100000"/>
            </a:pPr>
            <a:r>
              <a:rPr lang="en-US" sz="1600" dirty="0" smtClean="0">
                <a:solidFill>
                  <a:srgbClr val="595959"/>
                </a:solidFill>
                <a:latin typeface="Century Gothic"/>
                <a:ea typeface="Century Gothic"/>
                <a:cs typeface="Century Gothic"/>
              </a:rPr>
              <a:t>Popularizes virtual machines (VMs)</a:t>
            </a:r>
          </a:p>
          <a:p>
            <a:pPr marL="342900" indent="-101600">
              <a:buSzPct val="100000"/>
            </a:pPr>
            <a:r>
              <a:rPr lang="en-US" sz="1600" dirty="0" smtClean="0">
                <a:solidFill>
                  <a:srgbClr val="595959"/>
                </a:solidFill>
                <a:latin typeface="Century Gothic"/>
                <a:ea typeface="Century Gothic"/>
                <a:cs typeface="Century Gothic"/>
              </a:rPr>
              <a:t>Run many VMs on one physical machine, meaning you can buy less servers!</a:t>
            </a:r>
          </a:p>
          <a:p>
            <a:pPr marL="342900" indent="-101600">
              <a:buSzPct val="100000"/>
            </a:pPr>
            <a:r>
              <a:rPr lang="en-US" sz="1600" dirty="0" smtClean="0">
                <a:solidFill>
                  <a:srgbClr val="595959"/>
                </a:solidFill>
                <a:latin typeface="Century Gothic"/>
                <a:ea typeface="Century Gothic"/>
                <a:cs typeface="Century Gothic"/>
              </a:rPr>
              <a:t>Architectural building block becomes a VM</a:t>
            </a:r>
            <a:endParaRPr lang="en-US" sz="1600" dirty="0">
              <a:solidFill>
                <a:srgbClr val="595959"/>
              </a:solidFill>
              <a:latin typeface="Century Gothic"/>
              <a:ea typeface="Century Gothic"/>
              <a:cs typeface="Century Gothic"/>
            </a:endParaRPr>
          </a:p>
        </p:txBody>
      </p:sp>
      <p:sp>
        <p:nvSpPr>
          <p:cNvPr id="16" name="Slide Number Placeholder 3"/>
          <p:cNvSpPr txBox="1">
            <a:spLocks/>
          </p:cNvSpPr>
          <p:nvPr/>
        </p:nvSpPr>
        <p:spPr>
          <a:xfrm>
            <a:off x="8559042" y="4769885"/>
            <a:ext cx="482794" cy="273825"/>
          </a:xfrm>
          <a:prstGeom prst="rect">
            <a:avLst/>
          </a:prstGeom>
          <a:noFill/>
          <a:ln>
            <a:noFill/>
          </a:ln>
        </p:spPr>
        <p:txBody>
          <a:bodyPr lIns="121900" tIns="60925" rIns="121900"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Century Gothic"/>
                <a:ea typeface="Century Gothic"/>
                <a:cs typeface="Century Gothic"/>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algn="ctr"/>
            <a:fld id="{40CC8E1A-A953-FA40-9E8D-D790E7D153E7}" type="slidenum">
              <a:rPr lang="en-US" sz="1000" smtClean="0">
                <a:solidFill>
                  <a:srgbClr val="12619B"/>
                </a:solidFill>
              </a:rPr>
              <a:pPr algn="ctr"/>
              <a:t>4</a:t>
            </a:fld>
            <a:endParaRPr lang="en-US" sz="1000" dirty="0">
              <a:solidFill>
                <a:srgbClr val="12619B"/>
              </a:solidFill>
            </a:endParaRPr>
          </a:p>
        </p:txBody>
      </p:sp>
      <p:pic>
        <p:nvPicPr>
          <p:cNvPr id="17" name="Picture 1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7475" y="1488240"/>
            <a:ext cx="3266821" cy="760298"/>
          </a:xfrm>
          <a:prstGeom prst="rect">
            <a:avLst/>
          </a:prstGeom>
        </p:spPr>
      </p:pic>
      <p:cxnSp>
        <p:nvCxnSpPr>
          <p:cNvPr id="18" name="Straight Connector 17"/>
          <p:cNvCxnSpPr/>
          <p:nvPr/>
        </p:nvCxnSpPr>
        <p:spPr>
          <a:xfrm>
            <a:off x="944545" y="3448693"/>
            <a:ext cx="0" cy="690540"/>
          </a:xfrm>
          <a:prstGeom prst="line">
            <a:avLst/>
          </a:prstGeom>
          <a:ln>
            <a:solidFill>
              <a:srgbClr val="FBB03B"/>
            </a:solidFill>
          </a:ln>
          <a:effectLst/>
        </p:spPr>
        <p:style>
          <a:lnRef idx="2">
            <a:schemeClr val="accent1"/>
          </a:lnRef>
          <a:fillRef idx="0">
            <a:schemeClr val="accent1"/>
          </a:fillRef>
          <a:effectRef idx="1">
            <a:schemeClr val="accent1"/>
          </a:effectRef>
          <a:fontRef idx="minor">
            <a:schemeClr val="tx1"/>
          </a:fontRef>
        </p:style>
      </p:cxnSp>
      <p:sp>
        <p:nvSpPr>
          <p:cNvPr id="19" name="Isosceles Triangle 18"/>
          <p:cNvSpPr/>
          <p:nvPr/>
        </p:nvSpPr>
        <p:spPr>
          <a:xfrm rot="5400000">
            <a:off x="8426076" y="3839336"/>
            <a:ext cx="339631" cy="292785"/>
          </a:xfrm>
          <a:prstGeom prst="triangle">
            <a:avLst/>
          </a:prstGeom>
          <a:solidFill>
            <a:srgbClr val="C0D3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cxnSp>
        <p:nvCxnSpPr>
          <p:cNvPr id="23" name="Straight Connector 22"/>
          <p:cNvCxnSpPr/>
          <p:nvPr/>
        </p:nvCxnSpPr>
        <p:spPr>
          <a:xfrm>
            <a:off x="1926626" y="3448693"/>
            <a:ext cx="0" cy="690540"/>
          </a:xfrm>
          <a:prstGeom prst="line">
            <a:avLst/>
          </a:prstGeom>
          <a:ln>
            <a:solidFill>
              <a:srgbClr val="89B449"/>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1536083" y="2873045"/>
            <a:ext cx="778994" cy="778994"/>
          </a:xfrm>
          <a:prstGeom prst="ellipse">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5" name="Rectangle 24"/>
          <p:cNvSpPr/>
          <p:nvPr/>
        </p:nvSpPr>
        <p:spPr>
          <a:xfrm>
            <a:off x="448071" y="3816262"/>
            <a:ext cx="1002424" cy="339275"/>
          </a:xfrm>
          <a:prstGeom prst="rect">
            <a:avLst/>
          </a:prstGeom>
          <a:solidFill>
            <a:srgbClr val="FCB1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6" name="Rectangle 25"/>
          <p:cNvSpPr/>
          <p:nvPr/>
        </p:nvSpPr>
        <p:spPr>
          <a:xfrm>
            <a:off x="1450495" y="3816262"/>
            <a:ext cx="1002424" cy="339275"/>
          </a:xfrm>
          <a:prstGeom prst="rect">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7" name="Rectangle 26"/>
          <p:cNvSpPr/>
          <p:nvPr/>
        </p:nvSpPr>
        <p:spPr>
          <a:xfrm>
            <a:off x="2446208" y="3816262"/>
            <a:ext cx="1002424" cy="339275"/>
          </a:xfrm>
          <a:prstGeom prst="rect">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8" name="Rectangle 27"/>
          <p:cNvSpPr/>
          <p:nvPr/>
        </p:nvSpPr>
        <p:spPr>
          <a:xfrm>
            <a:off x="3448632" y="3816262"/>
            <a:ext cx="1002424" cy="339275"/>
          </a:xfrm>
          <a:prstGeom prst="rect">
            <a:avLst/>
          </a:prstGeom>
          <a:solidFill>
            <a:srgbClr val="6C18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9" name="Rectangle 28"/>
          <p:cNvSpPr/>
          <p:nvPr/>
        </p:nvSpPr>
        <p:spPr>
          <a:xfrm>
            <a:off x="4451056" y="3816262"/>
            <a:ext cx="1002424" cy="339275"/>
          </a:xfrm>
          <a:prstGeom prst="rect">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0" name="Rectangle 29"/>
          <p:cNvSpPr/>
          <p:nvPr/>
        </p:nvSpPr>
        <p:spPr>
          <a:xfrm>
            <a:off x="5453480" y="3816262"/>
            <a:ext cx="1002424" cy="33927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1" name="Rectangle 30"/>
          <p:cNvSpPr/>
          <p:nvPr/>
        </p:nvSpPr>
        <p:spPr>
          <a:xfrm>
            <a:off x="6449193" y="3816262"/>
            <a:ext cx="1002424" cy="339275"/>
          </a:xfrm>
          <a:prstGeom prst="rect">
            <a:avLst/>
          </a:prstGeom>
          <a:solidFill>
            <a:srgbClr val="C26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2" name="Rectangle 31"/>
          <p:cNvSpPr/>
          <p:nvPr/>
        </p:nvSpPr>
        <p:spPr>
          <a:xfrm>
            <a:off x="7451617" y="3816262"/>
            <a:ext cx="1002424" cy="339275"/>
          </a:xfrm>
          <a:prstGeom prst="rect">
            <a:avLst/>
          </a:prstGeom>
          <a:solidFill>
            <a:srgbClr val="EA93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3" name="TextBox 32"/>
          <p:cNvSpPr txBox="1"/>
          <p:nvPr/>
        </p:nvSpPr>
        <p:spPr>
          <a:xfrm>
            <a:off x="644265"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2000</a:t>
            </a:r>
            <a:endParaRPr lang="en-US" sz="1200" spc="200" dirty="0">
              <a:solidFill>
                <a:schemeClr val="bg1"/>
              </a:solidFill>
              <a:latin typeface="Century Gothic"/>
              <a:ea typeface="Century Gothic"/>
              <a:cs typeface="Century Gothic"/>
            </a:endParaRPr>
          </a:p>
        </p:txBody>
      </p:sp>
      <p:sp>
        <p:nvSpPr>
          <p:cNvPr id="34" name="TextBox 33"/>
          <p:cNvSpPr txBox="1"/>
          <p:nvPr/>
        </p:nvSpPr>
        <p:spPr>
          <a:xfrm>
            <a:off x="16612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2001</a:t>
            </a:r>
            <a:endParaRPr lang="en-US" sz="1200" spc="200" dirty="0">
              <a:solidFill>
                <a:schemeClr val="bg1"/>
              </a:solidFill>
              <a:latin typeface="Century Gothic"/>
              <a:ea typeface="Century Gothic"/>
              <a:cs typeface="Century Gothic"/>
            </a:endParaRPr>
          </a:p>
        </p:txBody>
      </p:sp>
      <p:sp>
        <p:nvSpPr>
          <p:cNvPr id="38" name="TextBox 37"/>
          <p:cNvSpPr txBox="1"/>
          <p:nvPr/>
        </p:nvSpPr>
        <p:spPr>
          <a:xfrm>
            <a:off x="1525761" y="3106022"/>
            <a:ext cx="783976" cy="400110"/>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Virtualiza-</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tion</a:t>
            </a:r>
            <a:endParaRPr lang="en-US" sz="1000" dirty="0">
              <a:solidFill>
                <a:schemeClr val="bg1"/>
              </a:solidFill>
              <a:latin typeface="Century Gothic"/>
              <a:ea typeface="Century Gothic"/>
              <a:cs typeface="Century Gothic"/>
            </a:endParaRPr>
          </a:p>
        </p:txBody>
      </p:sp>
      <p:pic>
        <p:nvPicPr>
          <p:cNvPr id="40" name="Picture 3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03686" y="4287030"/>
            <a:ext cx="1082726" cy="251986"/>
          </a:xfrm>
          <a:prstGeom prst="rect">
            <a:avLst/>
          </a:prstGeom>
        </p:spPr>
      </p:pic>
      <p:sp>
        <p:nvSpPr>
          <p:cNvPr id="41" name="Oval 40"/>
          <p:cNvSpPr/>
          <p:nvPr/>
        </p:nvSpPr>
        <p:spPr>
          <a:xfrm>
            <a:off x="554002" y="2873045"/>
            <a:ext cx="778994" cy="778994"/>
          </a:xfrm>
          <a:prstGeom prst="ellipse">
            <a:avLst/>
          </a:prstGeom>
          <a:solidFill>
            <a:srgbClr val="FBB0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2" name="TextBox 41"/>
          <p:cNvSpPr txBox="1"/>
          <p:nvPr/>
        </p:nvSpPr>
        <p:spPr>
          <a:xfrm>
            <a:off x="523173" y="2980697"/>
            <a:ext cx="824990" cy="553998"/>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Non-</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Virtualized</a:t>
            </a:r>
          </a:p>
          <a:p>
            <a:pPr algn="ctr"/>
            <a:r>
              <a:rPr lang="en-US" sz="1000" dirty="0" smtClean="0">
                <a:solidFill>
                  <a:schemeClr val="bg1"/>
                </a:solidFill>
                <a:latin typeface="Century Gothic"/>
                <a:ea typeface="Century Gothic"/>
                <a:cs typeface="Century Gothic"/>
              </a:rPr>
              <a:t>Hardware</a:t>
            </a:r>
            <a:endParaRPr lang="en-US" sz="1000" dirty="0">
              <a:solidFill>
                <a:schemeClr val="bg1"/>
              </a:solidFill>
              <a:latin typeface="Century Gothic"/>
              <a:ea typeface="Century Gothic"/>
              <a:cs typeface="Century Gothic"/>
            </a:endParaRPr>
          </a:p>
        </p:txBody>
      </p:sp>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9923" y="4217353"/>
            <a:ext cx="955080" cy="413371"/>
          </a:xfrm>
          <a:prstGeom prst="rect">
            <a:avLst/>
          </a:prstGeom>
        </p:spPr>
      </p:pic>
    </p:spTree>
    <p:extLst>
      <p:ext uri="{BB962C8B-B14F-4D97-AF65-F5344CB8AC3E}">
        <p14:creationId xmlns:p14="http://schemas.microsoft.com/office/powerpoint/2010/main" val="20000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IaaS: AWS</a:t>
            </a:r>
            <a:r>
              <a:rPr lang="en-US" dirty="0"/>
              <a:t> </a:t>
            </a:r>
            <a:r>
              <a:rPr lang="en-US" dirty="0" smtClean="0"/>
              <a:t>(2006)</a:t>
            </a:r>
            <a:endParaRPr lang="en-US" dirty="0"/>
          </a:p>
        </p:txBody>
      </p:sp>
      <p:sp>
        <p:nvSpPr>
          <p:cNvPr id="3" name="Content Placeholder 2"/>
          <p:cNvSpPr>
            <a:spLocks noGrp="1"/>
          </p:cNvSpPr>
          <p:nvPr>
            <p:ph idx="4294967295"/>
          </p:nvPr>
        </p:nvSpPr>
        <p:spPr>
          <a:xfrm>
            <a:off x="4276725" y="938213"/>
            <a:ext cx="4867275" cy="2735262"/>
          </a:xfrm>
        </p:spPr>
        <p:txBody>
          <a:bodyPr>
            <a:normAutofit/>
          </a:bodyPr>
          <a:lstStyle/>
          <a:p>
            <a:pPr marL="342900" indent="-101600">
              <a:buSzPct val="100000"/>
            </a:pPr>
            <a:r>
              <a:rPr lang="en-US" sz="1600" dirty="0" smtClean="0">
                <a:solidFill>
                  <a:srgbClr val="595959"/>
                </a:solidFill>
                <a:latin typeface="Century Gothic"/>
                <a:ea typeface="Century Gothic"/>
                <a:cs typeface="Century Gothic"/>
              </a:rPr>
              <a:t>Amazon Web Services (AWS) </a:t>
            </a:r>
            <a:r>
              <a:rPr lang="en-US" sz="1600" dirty="0">
                <a:solidFill>
                  <a:srgbClr val="595959"/>
                </a:solidFill>
                <a:latin typeface="Century Gothic"/>
                <a:ea typeface="Century Gothic"/>
                <a:cs typeface="Century Gothic"/>
              </a:rPr>
              <a:t>c</a:t>
            </a:r>
            <a:r>
              <a:rPr lang="en-US" sz="1600" dirty="0" smtClean="0">
                <a:solidFill>
                  <a:srgbClr val="595959"/>
                </a:solidFill>
                <a:latin typeface="Century Gothic"/>
                <a:ea typeface="Century Gothic"/>
                <a:cs typeface="Century Gothic"/>
              </a:rPr>
              <a:t>reates the Infrastructure-as-a-Service market by launching Elastic Compute Cloud (EC2) in 2006</a:t>
            </a:r>
          </a:p>
          <a:p>
            <a:pPr marL="342900" indent="-101600">
              <a:buSzPct val="100000"/>
            </a:pPr>
            <a:r>
              <a:rPr lang="en-US" sz="1600" dirty="0" smtClean="0">
                <a:solidFill>
                  <a:srgbClr val="595959"/>
                </a:solidFill>
                <a:latin typeface="Century Gothic"/>
                <a:ea typeface="Century Gothic"/>
                <a:cs typeface="Century Gothic"/>
              </a:rPr>
              <a:t>Rent servers by the hour</a:t>
            </a:r>
          </a:p>
          <a:p>
            <a:pPr marL="342900" indent="-101600">
              <a:buSzPct val="100000"/>
            </a:pPr>
            <a:r>
              <a:rPr lang="en-US" sz="1600" dirty="0">
                <a:solidFill>
                  <a:srgbClr val="595959"/>
                </a:solidFill>
                <a:latin typeface="Century Gothic"/>
                <a:ea typeface="Century Gothic"/>
                <a:cs typeface="Century Gothic"/>
              </a:rPr>
              <a:t>C</a:t>
            </a:r>
            <a:r>
              <a:rPr lang="en-US" sz="1600" dirty="0" smtClean="0">
                <a:solidFill>
                  <a:srgbClr val="595959"/>
                </a:solidFill>
                <a:latin typeface="Century Gothic"/>
                <a:ea typeface="Century Gothic"/>
                <a:cs typeface="Century Gothic"/>
              </a:rPr>
              <a:t>onvert CapEx to OpEx</a:t>
            </a:r>
          </a:p>
          <a:p>
            <a:pPr marL="342900" indent="-101600">
              <a:buSzPct val="100000"/>
            </a:pPr>
            <a:r>
              <a:rPr lang="en-US" sz="1600" dirty="0" smtClean="0">
                <a:solidFill>
                  <a:srgbClr val="595959"/>
                </a:solidFill>
                <a:latin typeface="Century Gothic"/>
                <a:ea typeface="Century Gothic"/>
                <a:cs typeface="Century Gothic"/>
              </a:rPr>
              <a:t>Architectural building block is also a VM, called an Amazon Machine Image (AMI)</a:t>
            </a:r>
            <a:endParaRPr lang="en-US" sz="1600" dirty="0">
              <a:solidFill>
                <a:srgbClr val="595959"/>
              </a:solidFill>
              <a:latin typeface="Century Gothic"/>
              <a:ea typeface="Century Gothic"/>
              <a:cs typeface="Century Gothic"/>
            </a:endParaRPr>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599" y="1102153"/>
            <a:ext cx="3552585" cy="1421034"/>
          </a:xfrm>
          <a:prstGeom prst="rect">
            <a:avLst/>
          </a:prstGeom>
        </p:spPr>
      </p:pic>
      <p:sp>
        <p:nvSpPr>
          <p:cNvPr id="17" name="Slide Number Placeholder 3"/>
          <p:cNvSpPr txBox="1">
            <a:spLocks/>
          </p:cNvSpPr>
          <p:nvPr/>
        </p:nvSpPr>
        <p:spPr>
          <a:xfrm>
            <a:off x="8559042" y="4769885"/>
            <a:ext cx="482794" cy="273825"/>
          </a:xfrm>
          <a:prstGeom prst="rect">
            <a:avLst/>
          </a:prstGeom>
          <a:noFill/>
          <a:ln>
            <a:noFill/>
          </a:ln>
        </p:spPr>
        <p:txBody>
          <a:bodyPr lIns="121900" tIns="60925" rIns="121900"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Century Gothic"/>
                <a:ea typeface="Century Gothic"/>
                <a:cs typeface="Century Gothic"/>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algn="ctr"/>
            <a:fld id="{40CC8E1A-A953-FA40-9E8D-D790E7D153E7}" type="slidenum">
              <a:rPr lang="en-US" sz="1000" smtClean="0">
                <a:solidFill>
                  <a:srgbClr val="12619B"/>
                </a:solidFill>
              </a:rPr>
              <a:pPr algn="ctr"/>
              <a:t>5</a:t>
            </a:fld>
            <a:endParaRPr lang="en-US" sz="1000" dirty="0">
              <a:solidFill>
                <a:srgbClr val="12619B"/>
              </a:solidFill>
            </a:endParaRPr>
          </a:p>
        </p:txBody>
      </p:sp>
      <p:cxnSp>
        <p:nvCxnSpPr>
          <p:cNvPr id="19" name="Straight Connector 18"/>
          <p:cNvCxnSpPr/>
          <p:nvPr/>
        </p:nvCxnSpPr>
        <p:spPr>
          <a:xfrm>
            <a:off x="944545" y="3448693"/>
            <a:ext cx="0" cy="690540"/>
          </a:xfrm>
          <a:prstGeom prst="line">
            <a:avLst/>
          </a:prstGeom>
          <a:ln>
            <a:solidFill>
              <a:srgbClr val="FBB03B"/>
            </a:solidFill>
          </a:ln>
          <a:effectLst/>
        </p:spPr>
        <p:style>
          <a:lnRef idx="2">
            <a:schemeClr val="accent1"/>
          </a:lnRef>
          <a:fillRef idx="0">
            <a:schemeClr val="accent1"/>
          </a:fillRef>
          <a:effectRef idx="1">
            <a:schemeClr val="accent1"/>
          </a:effectRef>
          <a:fontRef idx="minor">
            <a:schemeClr val="tx1"/>
          </a:fontRef>
        </p:style>
      </p:cxnSp>
      <p:sp>
        <p:nvSpPr>
          <p:cNvPr id="23" name="Isosceles Triangle 22"/>
          <p:cNvSpPr/>
          <p:nvPr/>
        </p:nvSpPr>
        <p:spPr>
          <a:xfrm rot="5400000">
            <a:off x="8426076" y="3839336"/>
            <a:ext cx="339631" cy="292785"/>
          </a:xfrm>
          <a:prstGeom prst="triangle">
            <a:avLst/>
          </a:prstGeom>
          <a:solidFill>
            <a:srgbClr val="C0D3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cxnSp>
        <p:nvCxnSpPr>
          <p:cNvPr id="24" name="Straight Connector 23"/>
          <p:cNvCxnSpPr/>
          <p:nvPr/>
        </p:nvCxnSpPr>
        <p:spPr>
          <a:xfrm>
            <a:off x="2929258" y="3448693"/>
            <a:ext cx="0" cy="690540"/>
          </a:xfrm>
          <a:prstGeom prst="line">
            <a:avLst/>
          </a:prstGeom>
          <a:ln>
            <a:solidFill>
              <a:srgbClr val="65B8CB"/>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2538715" y="2873045"/>
            <a:ext cx="778994" cy="778994"/>
          </a:xfrm>
          <a:prstGeom prst="ellipse">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cxnSp>
        <p:nvCxnSpPr>
          <p:cNvPr id="27" name="Straight Connector 26"/>
          <p:cNvCxnSpPr/>
          <p:nvPr/>
        </p:nvCxnSpPr>
        <p:spPr>
          <a:xfrm>
            <a:off x="1926626" y="3448693"/>
            <a:ext cx="0" cy="690540"/>
          </a:xfrm>
          <a:prstGeom prst="line">
            <a:avLst/>
          </a:prstGeom>
          <a:ln>
            <a:solidFill>
              <a:srgbClr val="89B449"/>
            </a:solidFill>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1536083" y="2873045"/>
            <a:ext cx="778994" cy="778994"/>
          </a:xfrm>
          <a:prstGeom prst="ellipse">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9" name="Rectangle 28"/>
          <p:cNvSpPr/>
          <p:nvPr/>
        </p:nvSpPr>
        <p:spPr>
          <a:xfrm>
            <a:off x="448071" y="3816262"/>
            <a:ext cx="1002424" cy="339275"/>
          </a:xfrm>
          <a:prstGeom prst="rect">
            <a:avLst/>
          </a:prstGeom>
          <a:solidFill>
            <a:srgbClr val="FCB1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0" name="Rectangle 29"/>
          <p:cNvSpPr/>
          <p:nvPr/>
        </p:nvSpPr>
        <p:spPr>
          <a:xfrm>
            <a:off x="1450495" y="3816262"/>
            <a:ext cx="1002424" cy="339275"/>
          </a:xfrm>
          <a:prstGeom prst="rect">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1" name="Rectangle 30"/>
          <p:cNvSpPr/>
          <p:nvPr/>
        </p:nvSpPr>
        <p:spPr>
          <a:xfrm>
            <a:off x="2446208" y="3816262"/>
            <a:ext cx="1002424" cy="339275"/>
          </a:xfrm>
          <a:prstGeom prst="rect">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2" name="Rectangle 31"/>
          <p:cNvSpPr/>
          <p:nvPr/>
        </p:nvSpPr>
        <p:spPr>
          <a:xfrm>
            <a:off x="3448632" y="3816262"/>
            <a:ext cx="1002424" cy="339275"/>
          </a:xfrm>
          <a:prstGeom prst="rect">
            <a:avLst/>
          </a:prstGeom>
          <a:solidFill>
            <a:srgbClr val="6C18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3" name="Rectangle 32"/>
          <p:cNvSpPr/>
          <p:nvPr/>
        </p:nvSpPr>
        <p:spPr>
          <a:xfrm>
            <a:off x="4451056" y="3816262"/>
            <a:ext cx="1002424" cy="339275"/>
          </a:xfrm>
          <a:prstGeom prst="rect">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4" name="Rectangle 33"/>
          <p:cNvSpPr/>
          <p:nvPr/>
        </p:nvSpPr>
        <p:spPr>
          <a:xfrm>
            <a:off x="5453480" y="3816262"/>
            <a:ext cx="1002424" cy="33927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5" name="Rectangle 34"/>
          <p:cNvSpPr/>
          <p:nvPr/>
        </p:nvSpPr>
        <p:spPr>
          <a:xfrm>
            <a:off x="6449193" y="3816262"/>
            <a:ext cx="1002424" cy="339275"/>
          </a:xfrm>
          <a:prstGeom prst="rect">
            <a:avLst/>
          </a:prstGeom>
          <a:solidFill>
            <a:srgbClr val="C26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6" name="Rectangle 35"/>
          <p:cNvSpPr/>
          <p:nvPr/>
        </p:nvSpPr>
        <p:spPr>
          <a:xfrm>
            <a:off x="7451617" y="3816262"/>
            <a:ext cx="1002424" cy="339275"/>
          </a:xfrm>
          <a:prstGeom prst="rect">
            <a:avLst/>
          </a:prstGeom>
          <a:solidFill>
            <a:srgbClr val="EA93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7" name="TextBox 36"/>
          <p:cNvSpPr txBox="1"/>
          <p:nvPr/>
        </p:nvSpPr>
        <p:spPr>
          <a:xfrm>
            <a:off x="644265"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2000</a:t>
            </a:r>
            <a:endParaRPr lang="en-US" sz="1200" spc="200" dirty="0">
              <a:solidFill>
                <a:schemeClr val="bg1"/>
              </a:solidFill>
              <a:latin typeface="Century Gothic"/>
              <a:ea typeface="Century Gothic"/>
              <a:cs typeface="Century Gothic"/>
            </a:endParaRPr>
          </a:p>
        </p:txBody>
      </p:sp>
      <p:sp>
        <p:nvSpPr>
          <p:cNvPr id="38" name="TextBox 37"/>
          <p:cNvSpPr txBox="1"/>
          <p:nvPr/>
        </p:nvSpPr>
        <p:spPr>
          <a:xfrm>
            <a:off x="16612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2001</a:t>
            </a:r>
            <a:endParaRPr lang="en-US" sz="1200" spc="200" dirty="0">
              <a:solidFill>
                <a:schemeClr val="bg1"/>
              </a:solidFill>
              <a:latin typeface="Century Gothic"/>
              <a:ea typeface="Century Gothic"/>
              <a:cs typeface="Century Gothic"/>
            </a:endParaRPr>
          </a:p>
        </p:txBody>
      </p:sp>
      <p:sp>
        <p:nvSpPr>
          <p:cNvPr id="39" name="TextBox 38"/>
          <p:cNvSpPr txBox="1"/>
          <p:nvPr/>
        </p:nvSpPr>
        <p:spPr>
          <a:xfrm>
            <a:off x="2630351"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2006</a:t>
            </a:r>
            <a:endParaRPr lang="en-US" sz="1200" spc="200" dirty="0">
              <a:solidFill>
                <a:schemeClr val="bg1"/>
              </a:solidFill>
              <a:latin typeface="Century Gothic"/>
              <a:ea typeface="Century Gothic"/>
              <a:cs typeface="Century Gothic"/>
            </a:endParaRPr>
          </a:p>
        </p:txBody>
      </p:sp>
      <p:sp>
        <p:nvSpPr>
          <p:cNvPr id="43" name="TextBox 42"/>
          <p:cNvSpPr txBox="1"/>
          <p:nvPr/>
        </p:nvSpPr>
        <p:spPr>
          <a:xfrm>
            <a:off x="1525761" y="3106022"/>
            <a:ext cx="783976" cy="400110"/>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Virtualiza-</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tion</a:t>
            </a:r>
            <a:endParaRPr lang="en-US" sz="1000" dirty="0">
              <a:solidFill>
                <a:schemeClr val="bg1"/>
              </a:solidFill>
              <a:latin typeface="Century Gothic"/>
              <a:ea typeface="Century Gothic"/>
              <a:cs typeface="Century Gothic"/>
            </a:endParaRPr>
          </a:p>
        </p:txBody>
      </p:sp>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53" y="4227591"/>
            <a:ext cx="906562" cy="362625"/>
          </a:xfrm>
          <a:prstGeom prst="rect">
            <a:avLst/>
          </a:prstGeom>
        </p:spPr>
      </p:pic>
      <p:pic>
        <p:nvPicPr>
          <p:cNvPr id="46" name="Picture 4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03686" y="4287030"/>
            <a:ext cx="1082726" cy="251986"/>
          </a:xfrm>
          <a:prstGeom prst="rect">
            <a:avLst/>
          </a:prstGeom>
        </p:spPr>
      </p:pic>
      <p:sp>
        <p:nvSpPr>
          <p:cNvPr id="47" name="Oval 46"/>
          <p:cNvSpPr/>
          <p:nvPr/>
        </p:nvSpPr>
        <p:spPr>
          <a:xfrm>
            <a:off x="554002" y="2873045"/>
            <a:ext cx="778994" cy="778994"/>
          </a:xfrm>
          <a:prstGeom prst="ellipse">
            <a:avLst/>
          </a:prstGeom>
          <a:solidFill>
            <a:srgbClr val="FBB0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8" name="TextBox 47"/>
          <p:cNvSpPr txBox="1"/>
          <p:nvPr/>
        </p:nvSpPr>
        <p:spPr>
          <a:xfrm>
            <a:off x="523173" y="2980697"/>
            <a:ext cx="824990" cy="553998"/>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Non-</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Virtualized</a:t>
            </a:r>
          </a:p>
          <a:p>
            <a:pPr algn="ctr"/>
            <a:r>
              <a:rPr lang="en-US" sz="1000" dirty="0" smtClean="0">
                <a:solidFill>
                  <a:schemeClr val="bg1"/>
                </a:solidFill>
                <a:latin typeface="Century Gothic"/>
                <a:ea typeface="Century Gothic"/>
                <a:cs typeface="Century Gothic"/>
              </a:rPr>
              <a:t>Hardware</a:t>
            </a:r>
            <a:endParaRPr lang="en-US" sz="1000" dirty="0">
              <a:solidFill>
                <a:schemeClr val="bg1"/>
              </a:solidFill>
              <a:latin typeface="Century Gothic"/>
              <a:ea typeface="Century Gothic"/>
              <a:cs typeface="Century Gothic"/>
            </a:endParaRPr>
          </a:p>
        </p:txBody>
      </p:sp>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923" y="4217353"/>
            <a:ext cx="955080" cy="413371"/>
          </a:xfrm>
          <a:prstGeom prst="rect">
            <a:avLst/>
          </a:prstGeom>
        </p:spPr>
      </p:pic>
      <p:sp>
        <p:nvSpPr>
          <p:cNvPr id="40" name="TextBox 39"/>
          <p:cNvSpPr txBox="1"/>
          <p:nvPr/>
        </p:nvSpPr>
        <p:spPr>
          <a:xfrm>
            <a:off x="2693392" y="3149972"/>
            <a:ext cx="453970" cy="246221"/>
          </a:xfrm>
          <a:prstGeom prst="rect">
            <a:avLst/>
          </a:prstGeom>
          <a:noFill/>
        </p:spPr>
        <p:txBody>
          <a:bodyPr wrap="none" rtlCol="0">
            <a:spAutoFit/>
          </a:bodyPr>
          <a:lstStyle/>
          <a:p>
            <a:pPr algn="ctr"/>
            <a:r>
              <a:rPr lang="en-US" sz="1000" dirty="0">
                <a:solidFill>
                  <a:schemeClr val="bg1"/>
                </a:solidFill>
                <a:latin typeface="Century Gothic"/>
                <a:ea typeface="Century Gothic"/>
                <a:cs typeface="Century Gothic"/>
              </a:rPr>
              <a:t>IaaS</a:t>
            </a:r>
          </a:p>
        </p:txBody>
      </p:sp>
    </p:spTree>
    <p:extLst>
      <p:ext uri="{BB962C8B-B14F-4D97-AF65-F5344CB8AC3E}">
        <p14:creationId xmlns:p14="http://schemas.microsoft.com/office/powerpoint/2010/main" val="173516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PaaS: Heroku (2009)</a:t>
            </a:r>
            <a:endParaRPr lang="en-US" dirty="0"/>
          </a:p>
        </p:txBody>
      </p:sp>
      <p:sp>
        <p:nvSpPr>
          <p:cNvPr id="3" name="Content Placeholder 2"/>
          <p:cNvSpPr>
            <a:spLocks noGrp="1"/>
          </p:cNvSpPr>
          <p:nvPr>
            <p:ph idx="4294967295"/>
          </p:nvPr>
        </p:nvSpPr>
        <p:spPr>
          <a:xfrm>
            <a:off x="3551238" y="936625"/>
            <a:ext cx="5592762" cy="2740025"/>
          </a:xfrm>
        </p:spPr>
        <p:txBody>
          <a:bodyPr>
            <a:normAutofit/>
          </a:bodyPr>
          <a:lstStyle/>
          <a:p>
            <a:pPr marL="117475" indent="-117475">
              <a:buSzPct val="100000"/>
            </a:pPr>
            <a:r>
              <a:rPr lang="en-US" sz="1600" dirty="0" smtClean="0">
                <a:solidFill>
                  <a:srgbClr val="595959"/>
                </a:solidFill>
                <a:latin typeface="Century Gothic"/>
                <a:ea typeface="Century Gothic"/>
                <a:cs typeface="Century Gothic"/>
              </a:rPr>
              <a:t>Heroku popularizes Platform-as-a-Service (PaaS) </a:t>
            </a:r>
            <a:br>
              <a:rPr lang="en-US" sz="1600" dirty="0" smtClean="0">
                <a:solidFill>
                  <a:srgbClr val="595959"/>
                </a:solidFill>
                <a:latin typeface="Century Gothic"/>
                <a:ea typeface="Century Gothic"/>
                <a:cs typeface="Century Gothic"/>
              </a:rPr>
            </a:br>
            <a:r>
              <a:rPr lang="en-US" sz="1600" dirty="0" smtClean="0">
                <a:solidFill>
                  <a:srgbClr val="595959"/>
                </a:solidFill>
                <a:latin typeface="Century Gothic"/>
                <a:ea typeface="Century Gothic"/>
                <a:cs typeface="Century Gothic"/>
              </a:rPr>
              <a:t>with their launch in 2009</a:t>
            </a:r>
          </a:p>
          <a:p>
            <a:pPr marL="117475" indent="-117475">
              <a:buSzPct val="100000"/>
            </a:pPr>
            <a:r>
              <a:rPr lang="en-US" sz="1600" dirty="0" smtClean="0">
                <a:solidFill>
                  <a:srgbClr val="595959"/>
                </a:solidFill>
                <a:latin typeface="Century Gothic"/>
                <a:ea typeface="Century Gothic"/>
                <a:cs typeface="Century Gothic"/>
              </a:rPr>
              <a:t>Building block is a buildpack, which enables containerized 12-factor applications</a:t>
            </a:r>
          </a:p>
          <a:p>
            <a:pPr marL="225425" lvl="1" indent="-107950"/>
            <a:r>
              <a:rPr lang="en-US" sz="1400" dirty="0">
                <a:solidFill>
                  <a:srgbClr val="595959"/>
                </a:solidFill>
                <a:latin typeface="Century Gothic"/>
                <a:ea typeface="Century Gothic"/>
                <a:cs typeface="Century Gothic"/>
              </a:rPr>
              <a:t>T</a:t>
            </a:r>
            <a:r>
              <a:rPr lang="en-US" sz="1400" dirty="0" smtClean="0">
                <a:solidFill>
                  <a:srgbClr val="595959"/>
                </a:solidFill>
                <a:latin typeface="Century Gothic"/>
                <a:ea typeface="Century Gothic"/>
                <a:cs typeface="Century Gothic"/>
              </a:rPr>
              <a:t>he process for building the container is opaque, but:</a:t>
            </a:r>
          </a:p>
          <a:p>
            <a:pPr marL="225425" lvl="1" indent="-107950"/>
            <a:r>
              <a:rPr lang="en-US" sz="1400" dirty="0" smtClean="0">
                <a:solidFill>
                  <a:srgbClr val="595959"/>
                </a:solidFill>
                <a:latin typeface="Century Gothic"/>
                <a:ea typeface="Century Gothic"/>
                <a:cs typeface="Century Gothic"/>
              </a:rPr>
              <a:t>Deploying new version of an app is just: </a:t>
            </a:r>
            <a:r>
              <a:rPr lang="en-US" sz="1400" dirty="0" smtClean="0">
                <a:solidFill>
                  <a:srgbClr val="595959"/>
                </a:solidFill>
                <a:latin typeface="Courier" charset="0"/>
                <a:ea typeface="Courier" charset="0"/>
                <a:cs typeface="Courier" charset="0"/>
              </a:rPr>
              <a:t>git push heroku</a:t>
            </a:r>
            <a:endParaRPr lang="en-US" sz="1400" dirty="0">
              <a:solidFill>
                <a:srgbClr val="595959"/>
              </a:solidFill>
              <a:latin typeface="Courier" charset="0"/>
              <a:ea typeface="Courier" charset="0"/>
              <a:cs typeface="Courier" charset="0"/>
            </a:endParaRPr>
          </a:p>
        </p:txBody>
      </p:sp>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18" y="803766"/>
            <a:ext cx="3399521" cy="1435353"/>
          </a:xfrm>
          <a:prstGeom prst="rect">
            <a:avLst/>
          </a:prstGeom>
        </p:spPr>
      </p:pic>
      <p:sp>
        <p:nvSpPr>
          <p:cNvPr id="20" name="Slide Number Placeholder 3"/>
          <p:cNvSpPr txBox="1">
            <a:spLocks/>
          </p:cNvSpPr>
          <p:nvPr/>
        </p:nvSpPr>
        <p:spPr>
          <a:xfrm>
            <a:off x="8559042" y="4769885"/>
            <a:ext cx="482794" cy="273825"/>
          </a:xfrm>
          <a:prstGeom prst="rect">
            <a:avLst/>
          </a:prstGeom>
          <a:noFill/>
          <a:ln>
            <a:noFill/>
          </a:ln>
        </p:spPr>
        <p:txBody>
          <a:bodyPr lIns="121900" tIns="60925" rIns="121900"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Century Gothic"/>
                <a:ea typeface="Century Gothic"/>
                <a:cs typeface="Century Gothic"/>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algn="ctr"/>
            <a:fld id="{40CC8E1A-A953-FA40-9E8D-D790E7D153E7}" type="slidenum">
              <a:rPr lang="en-US" sz="1000" smtClean="0">
                <a:solidFill>
                  <a:srgbClr val="12619B"/>
                </a:solidFill>
              </a:rPr>
              <a:pPr algn="ctr"/>
              <a:t>6</a:t>
            </a:fld>
            <a:endParaRPr lang="en-US" sz="1000" dirty="0">
              <a:solidFill>
                <a:srgbClr val="12619B"/>
              </a:solidFill>
            </a:endParaRPr>
          </a:p>
        </p:txBody>
      </p:sp>
      <p:cxnSp>
        <p:nvCxnSpPr>
          <p:cNvPr id="21" name="Straight Connector 20"/>
          <p:cNvCxnSpPr/>
          <p:nvPr/>
        </p:nvCxnSpPr>
        <p:spPr>
          <a:xfrm>
            <a:off x="944545" y="3448693"/>
            <a:ext cx="0" cy="690540"/>
          </a:xfrm>
          <a:prstGeom prst="line">
            <a:avLst/>
          </a:prstGeom>
          <a:ln>
            <a:solidFill>
              <a:srgbClr val="FBB03B"/>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41541" y="3448693"/>
            <a:ext cx="0" cy="69054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3550998" y="2873045"/>
            <a:ext cx="778994" cy="778994"/>
          </a:xfrm>
          <a:prstGeom prst="ellipse">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7" name="TextBox 26"/>
          <p:cNvSpPr txBox="1"/>
          <p:nvPr/>
        </p:nvSpPr>
        <p:spPr>
          <a:xfrm>
            <a:off x="3683469" y="3139442"/>
            <a:ext cx="498379" cy="246221"/>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PaaS</a:t>
            </a:r>
            <a:endParaRPr lang="en-US" sz="1000" dirty="0">
              <a:solidFill>
                <a:schemeClr val="bg1"/>
              </a:solidFill>
              <a:latin typeface="Century Gothic"/>
              <a:ea typeface="Century Gothic"/>
              <a:cs typeface="Century Gothic"/>
            </a:endParaRPr>
          </a:p>
        </p:txBody>
      </p:sp>
      <p:sp>
        <p:nvSpPr>
          <p:cNvPr id="28" name="Isosceles Triangle 27"/>
          <p:cNvSpPr/>
          <p:nvPr/>
        </p:nvSpPr>
        <p:spPr>
          <a:xfrm rot="5400000">
            <a:off x="8426076" y="3839336"/>
            <a:ext cx="339631" cy="292785"/>
          </a:xfrm>
          <a:prstGeom prst="triangle">
            <a:avLst/>
          </a:prstGeom>
          <a:solidFill>
            <a:srgbClr val="C0D3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cxnSp>
        <p:nvCxnSpPr>
          <p:cNvPr id="29" name="Straight Connector 28"/>
          <p:cNvCxnSpPr/>
          <p:nvPr/>
        </p:nvCxnSpPr>
        <p:spPr>
          <a:xfrm>
            <a:off x="2929258" y="3448693"/>
            <a:ext cx="0" cy="690540"/>
          </a:xfrm>
          <a:prstGeom prst="line">
            <a:avLst/>
          </a:prstGeom>
          <a:ln>
            <a:solidFill>
              <a:srgbClr val="65B8CB"/>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2538715" y="2873045"/>
            <a:ext cx="778994" cy="778994"/>
          </a:xfrm>
          <a:prstGeom prst="ellipse">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1" name="TextBox 30"/>
          <p:cNvSpPr txBox="1"/>
          <p:nvPr/>
        </p:nvSpPr>
        <p:spPr>
          <a:xfrm>
            <a:off x="2693392" y="3149972"/>
            <a:ext cx="453970" cy="246221"/>
          </a:xfrm>
          <a:prstGeom prst="rect">
            <a:avLst/>
          </a:prstGeom>
          <a:noFill/>
        </p:spPr>
        <p:txBody>
          <a:bodyPr wrap="none" rtlCol="0">
            <a:spAutoFit/>
          </a:bodyPr>
          <a:lstStyle/>
          <a:p>
            <a:pPr algn="ctr"/>
            <a:r>
              <a:rPr lang="en-US" sz="1000" dirty="0">
                <a:solidFill>
                  <a:schemeClr val="bg1"/>
                </a:solidFill>
                <a:latin typeface="Century Gothic"/>
                <a:ea typeface="Century Gothic"/>
                <a:cs typeface="Century Gothic"/>
              </a:rPr>
              <a:t>IaaS</a:t>
            </a:r>
          </a:p>
        </p:txBody>
      </p:sp>
      <p:cxnSp>
        <p:nvCxnSpPr>
          <p:cNvPr id="32" name="Straight Connector 31"/>
          <p:cNvCxnSpPr/>
          <p:nvPr/>
        </p:nvCxnSpPr>
        <p:spPr>
          <a:xfrm>
            <a:off x="1926626" y="3448693"/>
            <a:ext cx="0" cy="690540"/>
          </a:xfrm>
          <a:prstGeom prst="line">
            <a:avLst/>
          </a:prstGeom>
          <a:ln>
            <a:solidFill>
              <a:srgbClr val="89B449"/>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1536083" y="2873045"/>
            <a:ext cx="778994" cy="778994"/>
          </a:xfrm>
          <a:prstGeom prst="ellipse">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4" name="Rectangle 33"/>
          <p:cNvSpPr/>
          <p:nvPr/>
        </p:nvSpPr>
        <p:spPr>
          <a:xfrm>
            <a:off x="448071" y="3816262"/>
            <a:ext cx="1002424" cy="339275"/>
          </a:xfrm>
          <a:prstGeom prst="rect">
            <a:avLst/>
          </a:prstGeom>
          <a:solidFill>
            <a:srgbClr val="FCB1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5" name="Rectangle 34"/>
          <p:cNvSpPr/>
          <p:nvPr/>
        </p:nvSpPr>
        <p:spPr>
          <a:xfrm>
            <a:off x="1450495" y="3816262"/>
            <a:ext cx="1002424" cy="339275"/>
          </a:xfrm>
          <a:prstGeom prst="rect">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6" name="Rectangle 35"/>
          <p:cNvSpPr/>
          <p:nvPr/>
        </p:nvSpPr>
        <p:spPr>
          <a:xfrm>
            <a:off x="2446208" y="3816262"/>
            <a:ext cx="1002424" cy="339275"/>
          </a:xfrm>
          <a:prstGeom prst="rect">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7" name="Rectangle 36"/>
          <p:cNvSpPr/>
          <p:nvPr/>
        </p:nvSpPr>
        <p:spPr>
          <a:xfrm>
            <a:off x="3448632" y="3816262"/>
            <a:ext cx="1002424" cy="339275"/>
          </a:xfrm>
          <a:prstGeom prst="rect">
            <a:avLst/>
          </a:prstGeom>
          <a:solidFill>
            <a:srgbClr val="6C18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8" name="Rectangle 37"/>
          <p:cNvSpPr/>
          <p:nvPr/>
        </p:nvSpPr>
        <p:spPr>
          <a:xfrm>
            <a:off x="4451056" y="3816262"/>
            <a:ext cx="1002424" cy="339275"/>
          </a:xfrm>
          <a:prstGeom prst="rect">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39" name="Rectangle 38"/>
          <p:cNvSpPr/>
          <p:nvPr/>
        </p:nvSpPr>
        <p:spPr>
          <a:xfrm>
            <a:off x="5453480" y="3816262"/>
            <a:ext cx="1002424" cy="33927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0" name="Rectangle 39"/>
          <p:cNvSpPr/>
          <p:nvPr/>
        </p:nvSpPr>
        <p:spPr>
          <a:xfrm>
            <a:off x="6449193" y="3816262"/>
            <a:ext cx="1002424" cy="339275"/>
          </a:xfrm>
          <a:prstGeom prst="rect">
            <a:avLst/>
          </a:prstGeom>
          <a:solidFill>
            <a:srgbClr val="C26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1" name="Rectangle 40"/>
          <p:cNvSpPr/>
          <p:nvPr/>
        </p:nvSpPr>
        <p:spPr>
          <a:xfrm>
            <a:off x="7451617" y="3816262"/>
            <a:ext cx="1002424" cy="339275"/>
          </a:xfrm>
          <a:prstGeom prst="rect">
            <a:avLst/>
          </a:prstGeom>
          <a:solidFill>
            <a:srgbClr val="EA93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2" name="TextBox 41"/>
          <p:cNvSpPr txBox="1"/>
          <p:nvPr/>
        </p:nvSpPr>
        <p:spPr>
          <a:xfrm>
            <a:off x="644265"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2000</a:t>
            </a:r>
            <a:endParaRPr lang="en-US" sz="1200" spc="200" dirty="0">
              <a:solidFill>
                <a:schemeClr val="bg1"/>
              </a:solidFill>
              <a:latin typeface="Century Gothic"/>
              <a:ea typeface="Century Gothic"/>
              <a:cs typeface="Century Gothic"/>
            </a:endParaRPr>
          </a:p>
        </p:txBody>
      </p:sp>
      <p:sp>
        <p:nvSpPr>
          <p:cNvPr id="43" name="TextBox 42"/>
          <p:cNvSpPr txBox="1"/>
          <p:nvPr/>
        </p:nvSpPr>
        <p:spPr>
          <a:xfrm>
            <a:off x="16612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2001</a:t>
            </a:r>
            <a:endParaRPr lang="en-US" sz="1200" spc="200" dirty="0">
              <a:solidFill>
                <a:schemeClr val="bg1"/>
              </a:solidFill>
              <a:latin typeface="Century Gothic"/>
              <a:ea typeface="Century Gothic"/>
              <a:cs typeface="Century Gothic"/>
            </a:endParaRPr>
          </a:p>
        </p:txBody>
      </p:sp>
      <p:sp>
        <p:nvSpPr>
          <p:cNvPr id="44" name="TextBox 43"/>
          <p:cNvSpPr txBox="1"/>
          <p:nvPr/>
        </p:nvSpPr>
        <p:spPr>
          <a:xfrm>
            <a:off x="2630351"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2006</a:t>
            </a:r>
            <a:endParaRPr lang="en-US" sz="1200" spc="200" dirty="0">
              <a:solidFill>
                <a:schemeClr val="bg1"/>
              </a:solidFill>
              <a:latin typeface="Century Gothic"/>
              <a:ea typeface="Century Gothic"/>
              <a:cs typeface="Century Gothic"/>
            </a:endParaRPr>
          </a:p>
        </p:txBody>
      </p:sp>
      <p:sp>
        <p:nvSpPr>
          <p:cNvPr id="45" name="TextBox 44"/>
          <p:cNvSpPr txBox="1"/>
          <p:nvPr/>
        </p:nvSpPr>
        <p:spPr>
          <a:xfrm>
            <a:off x="365966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2009</a:t>
            </a:r>
            <a:endParaRPr lang="en-US" sz="1200" spc="200" dirty="0">
              <a:solidFill>
                <a:schemeClr val="bg1"/>
              </a:solidFill>
              <a:latin typeface="Century Gothic"/>
              <a:ea typeface="Century Gothic"/>
              <a:cs typeface="Century Gothic"/>
            </a:endParaRPr>
          </a:p>
        </p:txBody>
      </p:sp>
      <p:sp>
        <p:nvSpPr>
          <p:cNvPr id="49" name="TextBox 48"/>
          <p:cNvSpPr txBox="1"/>
          <p:nvPr/>
        </p:nvSpPr>
        <p:spPr>
          <a:xfrm>
            <a:off x="1525761" y="3106022"/>
            <a:ext cx="783976" cy="400110"/>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Virtualiza-</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tion</a:t>
            </a:r>
            <a:endParaRPr lang="en-US" sz="1000" dirty="0">
              <a:solidFill>
                <a:schemeClr val="bg1"/>
              </a:solidFill>
              <a:latin typeface="Century Gothic"/>
              <a:ea typeface="Century Gothic"/>
              <a:cs typeface="Century Gothic"/>
            </a:endParaRPr>
          </a:p>
        </p:txBody>
      </p:sp>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0539" y="4160785"/>
            <a:ext cx="1200777" cy="506994"/>
          </a:xfrm>
          <a:prstGeom prst="rect">
            <a:avLst/>
          </a:prstGeom>
        </p:spPr>
      </p:pic>
      <p:pic>
        <p:nvPicPr>
          <p:cNvPr id="51" name="Picture 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5753" y="4227591"/>
            <a:ext cx="906562" cy="362625"/>
          </a:xfrm>
          <a:prstGeom prst="rect">
            <a:avLst/>
          </a:prstGeom>
        </p:spPr>
      </p:pic>
      <p:pic>
        <p:nvPicPr>
          <p:cNvPr id="52" name="Picture 5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03686" y="4287030"/>
            <a:ext cx="1082726" cy="251986"/>
          </a:xfrm>
          <a:prstGeom prst="rect">
            <a:avLst/>
          </a:prstGeom>
        </p:spPr>
      </p:pic>
      <p:sp>
        <p:nvSpPr>
          <p:cNvPr id="53" name="Oval 52"/>
          <p:cNvSpPr/>
          <p:nvPr/>
        </p:nvSpPr>
        <p:spPr>
          <a:xfrm>
            <a:off x="554002" y="2873045"/>
            <a:ext cx="778994" cy="778994"/>
          </a:xfrm>
          <a:prstGeom prst="ellipse">
            <a:avLst/>
          </a:prstGeom>
          <a:solidFill>
            <a:srgbClr val="FBB0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54" name="TextBox 53"/>
          <p:cNvSpPr txBox="1"/>
          <p:nvPr/>
        </p:nvSpPr>
        <p:spPr>
          <a:xfrm>
            <a:off x="523173" y="2980697"/>
            <a:ext cx="824990" cy="553998"/>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Non-</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Virtualized</a:t>
            </a:r>
          </a:p>
          <a:p>
            <a:pPr algn="ctr"/>
            <a:r>
              <a:rPr lang="en-US" sz="1000" dirty="0" smtClean="0">
                <a:solidFill>
                  <a:schemeClr val="bg1"/>
                </a:solidFill>
                <a:latin typeface="Century Gothic"/>
                <a:ea typeface="Century Gothic"/>
                <a:cs typeface="Century Gothic"/>
              </a:rPr>
              <a:t>Hardware</a:t>
            </a:r>
            <a:endParaRPr lang="en-US" sz="1000" dirty="0">
              <a:solidFill>
                <a:schemeClr val="bg1"/>
              </a:solidFill>
              <a:latin typeface="Century Gothic"/>
              <a:ea typeface="Century Gothic"/>
              <a:cs typeface="Century Gothic"/>
            </a:endParaRPr>
          </a:p>
        </p:txBody>
      </p:sp>
      <p:pic>
        <p:nvPicPr>
          <p:cNvPr id="55" name="Picture 5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923" y="4217353"/>
            <a:ext cx="955080" cy="413371"/>
          </a:xfrm>
          <a:prstGeom prst="rect">
            <a:avLst/>
          </a:prstGeom>
        </p:spPr>
      </p:pic>
    </p:spTree>
    <p:extLst>
      <p:ext uri="{BB962C8B-B14F-4D97-AF65-F5344CB8AC3E}">
        <p14:creationId xmlns:p14="http://schemas.microsoft.com/office/powerpoint/2010/main" val="303131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IaaS: OpenStack (2010)</a:t>
            </a:r>
            <a:endParaRPr lang="en-US" dirty="0"/>
          </a:p>
        </p:txBody>
      </p:sp>
      <p:sp>
        <p:nvSpPr>
          <p:cNvPr id="3" name="Content Placeholder 2"/>
          <p:cNvSpPr>
            <a:spLocks noGrp="1"/>
          </p:cNvSpPr>
          <p:nvPr>
            <p:ph idx="4294967295"/>
          </p:nvPr>
        </p:nvSpPr>
        <p:spPr>
          <a:xfrm>
            <a:off x="4125913" y="987425"/>
            <a:ext cx="5018087" cy="1687513"/>
          </a:xfrm>
        </p:spPr>
        <p:txBody>
          <a:bodyPr>
            <a:normAutofit/>
          </a:bodyPr>
          <a:lstStyle/>
          <a:p>
            <a:pPr marL="117475" indent="-117475">
              <a:buSzPct val="100000"/>
            </a:pPr>
            <a:r>
              <a:rPr lang="en-US" sz="1600" dirty="0" smtClean="0">
                <a:solidFill>
                  <a:srgbClr val="595959"/>
                </a:solidFill>
                <a:latin typeface="Century Gothic"/>
                <a:ea typeface="Century Gothic"/>
                <a:cs typeface="Century Gothic"/>
              </a:rPr>
              <a:t>OpenStack brings together an extraordinarily diverse group of vendors to create an open source Infrastructure-as-a-Service (IaaS)</a:t>
            </a:r>
          </a:p>
          <a:p>
            <a:pPr marL="117475" indent="-117475">
              <a:buSzPct val="100000"/>
            </a:pPr>
            <a:r>
              <a:rPr lang="en-US" sz="1600" dirty="0" smtClean="0">
                <a:solidFill>
                  <a:srgbClr val="595959"/>
                </a:solidFill>
                <a:latin typeface="Century Gothic"/>
                <a:ea typeface="Century Gothic"/>
                <a:cs typeface="Century Gothic"/>
              </a:rPr>
              <a:t>Competes with AWS and VMWare</a:t>
            </a:r>
          </a:p>
          <a:p>
            <a:pPr marL="117475" indent="-117475">
              <a:buSzPct val="100000"/>
            </a:pPr>
            <a:r>
              <a:rPr lang="en-US" sz="1600" dirty="0" smtClean="0">
                <a:solidFill>
                  <a:srgbClr val="595959"/>
                </a:solidFill>
                <a:latin typeface="Century Gothic"/>
                <a:ea typeface="Century Gothic"/>
                <a:cs typeface="Century Gothic"/>
              </a:rPr>
              <a:t>Building block remains a VM</a:t>
            </a:r>
            <a:endParaRPr lang="en-US" sz="1600" dirty="0">
              <a:solidFill>
                <a:srgbClr val="595959"/>
              </a:solidFill>
              <a:latin typeface="Century Gothic"/>
              <a:ea typeface="Century Gothic"/>
              <a:cs typeface="Century Gothic"/>
            </a:endParaRPr>
          </a:p>
        </p:txBody>
      </p:sp>
      <p:pic>
        <p:nvPicPr>
          <p:cNvPr id="21" name="Picture 2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85822" y="892349"/>
            <a:ext cx="1905502" cy="1905502"/>
          </a:xfrm>
          <a:prstGeom prst="rect">
            <a:avLst/>
          </a:prstGeom>
        </p:spPr>
      </p:pic>
      <p:sp>
        <p:nvSpPr>
          <p:cNvPr id="22" name="Slide Number Placeholder 3"/>
          <p:cNvSpPr txBox="1">
            <a:spLocks/>
          </p:cNvSpPr>
          <p:nvPr/>
        </p:nvSpPr>
        <p:spPr>
          <a:xfrm>
            <a:off x="8559042" y="4769885"/>
            <a:ext cx="482794" cy="273825"/>
          </a:xfrm>
          <a:prstGeom prst="rect">
            <a:avLst/>
          </a:prstGeom>
          <a:noFill/>
          <a:ln>
            <a:noFill/>
          </a:ln>
        </p:spPr>
        <p:txBody>
          <a:bodyPr lIns="121900" tIns="60925" rIns="121900"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Century Gothic"/>
                <a:ea typeface="Century Gothic"/>
                <a:cs typeface="Century Gothic"/>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a:lstStyle>
          <a:p>
            <a:pPr algn="ctr"/>
            <a:fld id="{40CC8E1A-A953-FA40-9E8D-D790E7D153E7}" type="slidenum">
              <a:rPr lang="en-US" sz="1000" smtClean="0">
                <a:solidFill>
                  <a:srgbClr val="12619B"/>
                </a:solidFill>
              </a:rPr>
              <a:pPr algn="ctr"/>
              <a:t>7</a:t>
            </a:fld>
            <a:endParaRPr lang="en-US" sz="1000" dirty="0">
              <a:solidFill>
                <a:srgbClr val="12619B"/>
              </a:solidFill>
            </a:endParaRPr>
          </a:p>
        </p:txBody>
      </p:sp>
      <p:cxnSp>
        <p:nvCxnSpPr>
          <p:cNvPr id="23" name="Straight Connector 22"/>
          <p:cNvCxnSpPr/>
          <p:nvPr/>
        </p:nvCxnSpPr>
        <p:spPr>
          <a:xfrm>
            <a:off x="944545" y="3448693"/>
            <a:ext cx="0" cy="690540"/>
          </a:xfrm>
          <a:prstGeom prst="line">
            <a:avLst/>
          </a:prstGeom>
          <a:ln>
            <a:solidFill>
              <a:srgbClr val="FBB03B"/>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944173" y="3448693"/>
            <a:ext cx="0" cy="69054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4553630" y="2873045"/>
            <a:ext cx="778994" cy="778994"/>
          </a:xfrm>
          <a:prstGeom prst="ellipse">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6" name="TextBox 25"/>
          <p:cNvSpPr txBox="1"/>
          <p:nvPr/>
        </p:nvSpPr>
        <p:spPr>
          <a:xfrm>
            <a:off x="4609865" y="2980697"/>
            <a:ext cx="650852" cy="553998"/>
          </a:xfrm>
          <a:prstGeom prst="rect">
            <a:avLst/>
          </a:prstGeom>
          <a:noFill/>
        </p:spPr>
        <p:txBody>
          <a:bodyPr wrap="none" rtlCol="0">
            <a:spAutoFit/>
          </a:bodyPr>
          <a:lstStyle/>
          <a:p>
            <a:pPr algn="ctr"/>
            <a:r>
              <a:rPr lang="en-US" sz="1000" dirty="0">
                <a:solidFill>
                  <a:schemeClr val="bg1"/>
                </a:solidFill>
                <a:latin typeface="Century Gothic"/>
                <a:ea typeface="Century Gothic"/>
                <a:cs typeface="Century Gothic"/>
              </a:rPr>
              <a:t>Open</a:t>
            </a:r>
            <a:br>
              <a:rPr lang="en-US" sz="1000" dirty="0">
                <a:solidFill>
                  <a:schemeClr val="bg1"/>
                </a:solidFill>
                <a:latin typeface="Century Gothic"/>
                <a:ea typeface="Century Gothic"/>
                <a:cs typeface="Century Gothic"/>
              </a:rPr>
            </a:br>
            <a:r>
              <a:rPr lang="en-US" sz="1000" dirty="0">
                <a:solidFill>
                  <a:schemeClr val="bg1"/>
                </a:solidFill>
                <a:latin typeface="Century Gothic"/>
                <a:ea typeface="Century Gothic"/>
                <a:cs typeface="Century Gothic"/>
              </a:rPr>
              <a:t> Source</a:t>
            </a:r>
          </a:p>
          <a:p>
            <a:pPr algn="ctr"/>
            <a:r>
              <a:rPr lang="en-US" sz="1000" dirty="0" smtClean="0">
                <a:solidFill>
                  <a:schemeClr val="bg1"/>
                </a:solidFill>
                <a:latin typeface="Century Gothic"/>
                <a:ea typeface="Century Gothic"/>
                <a:cs typeface="Century Gothic"/>
              </a:rPr>
              <a:t>IaaS</a:t>
            </a:r>
            <a:endParaRPr lang="en-US" sz="1000" dirty="0">
              <a:solidFill>
                <a:schemeClr val="bg1"/>
              </a:solidFill>
              <a:latin typeface="Century Gothic"/>
              <a:ea typeface="Century Gothic"/>
              <a:cs typeface="Century Gothic"/>
            </a:endParaRPr>
          </a:p>
        </p:txBody>
      </p:sp>
      <p:cxnSp>
        <p:nvCxnSpPr>
          <p:cNvPr id="27" name="Straight Connector 26"/>
          <p:cNvCxnSpPr/>
          <p:nvPr/>
        </p:nvCxnSpPr>
        <p:spPr>
          <a:xfrm>
            <a:off x="3941541" y="3448693"/>
            <a:ext cx="0" cy="69054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550998" y="2873045"/>
            <a:ext cx="778994" cy="778994"/>
          </a:xfrm>
          <a:prstGeom prst="ellipse">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9" name="TextBox 28"/>
          <p:cNvSpPr txBox="1"/>
          <p:nvPr/>
        </p:nvSpPr>
        <p:spPr>
          <a:xfrm>
            <a:off x="3683469" y="3139442"/>
            <a:ext cx="498379" cy="246221"/>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PaaS</a:t>
            </a:r>
            <a:endParaRPr lang="en-US" sz="1000" dirty="0">
              <a:solidFill>
                <a:schemeClr val="bg1"/>
              </a:solidFill>
              <a:latin typeface="Century Gothic"/>
              <a:ea typeface="Century Gothic"/>
              <a:cs typeface="Century Gothic"/>
            </a:endParaRPr>
          </a:p>
        </p:txBody>
      </p:sp>
      <p:sp>
        <p:nvSpPr>
          <p:cNvPr id="31" name="Isosceles Triangle 30"/>
          <p:cNvSpPr/>
          <p:nvPr/>
        </p:nvSpPr>
        <p:spPr>
          <a:xfrm rot="5400000">
            <a:off x="8426076" y="3839336"/>
            <a:ext cx="339631" cy="292785"/>
          </a:xfrm>
          <a:prstGeom prst="triangle">
            <a:avLst/>
          </a:prstGeom>
          <a:solidFill>
            <a:srgbClr val="C0D3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cxnSp>
        <p:nvCxnSpPr>
          <p:cNvPr id="34" name="Straight Connector 33"/>
          <p:cNvCxnSpPr/>
          <p:nvPr/>
        </p:nvCxnSpPr>
        <p:spPr>
          <a:xfrm>
            <a:off x="2929258" y="3448693"/>
            <a:ext cx="0" cy="690540"/>
          </a:xfrm>
          <a:prstGeom prst="line">
            <a:avLst/>
          </a:prstGeom>
          <a:ln>
            <a:solidFill>
              <a:srgbClr val="65B8CB"/>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2538715" y="2873045"/>
            <a:ext cx="778994" cy="778994"/>
          </a:xfrm>
          <a:prstGeom prst="ellipse">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cxnSp>
        <p:nvCxnSpPr>
          <p:cNvPr id="37" name="Straight Connector 36"/>
          <p:cNvCxnSpPr/>
          <p:nvPr/>
        </p:nvCxnSpPr>
        <p:spPr>
          <a:xfrm>
            <a:off x="1926626" y="3448693"/>
            <a:ext cx="0" cy="690540"/>
          </a:xfrm>
          <a:prstGeom prst="line">
            <a:avLst/>
          </a:prstGeom>
          <a:ln>
            <a:solidFill>
              <a:srgbClr val="89B449"/>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1536083" y="2873045"/>
            <a:ext cx="778994" cy="778994"/>
          </a:xfrm>
          <a:prstGeom prst="ellipse">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0" name="Rectangle 39"/>
          <p:cNvSpPr/>
          <p:nvPr/>
        </p:nvSpPr>
        <p:spPr>
          <a:xfrm>
            <a:off x="448071" y="3816262"/>
            <a:ext cx="1002424" cy="339275"/>
          </a:xfrm>
          <a:prstGeom prst="rect">
            <a:avLst/>
          </a:prstGeom>
          <a:solidFill>
            <a:srgbClr val="FCB1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1" name="Rectangle 40"/>
          <p:cNvSpPr/>
          <p:nvPr/>
        </p:nvSpPr>
        <p:spPr>
          <a:xfrm>
            <a:off x="1450495" y="3816262"/>
            <a:ext cx="1002424" cy="339275"/>
          </a:xfrm>
          <a:prstGeom prst="rect">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2" name="Rectangle 41"/>
          <p:cNvSpPr/>
          <p:nvPr/>
        </p:nvSpPr>
        <p:spPr>
          <a:xfrm>
            <a:off x="2446208" y="3816262"/>
            <a:ext cx="1002424" cy="339275"/>
          </a:xfrm>
          <a:prstGeom prst="rect">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3" name="Rectangle 42"/>
          <p:cNvSpPr/>
          <p:nvPr/>
        </p:nvSpPr>
        <p:spPr>
          <a:xfrm>
            <a:off x="3448632" y="3816262"/>
            <a:ext cx="1002424" cy="339275"/>
          </a:xfrm>
          <a:prstGeom prst="rect">
            <a:avLst/>
          </a:prstGeom>
          <a:solidFill>
            <a:srgbClr val="6C18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4" name="Rectangle 43"/>
          <p:cNvSpPr/>
          <p:nvPr/>
        </p:nvSpPr>
        <p:spPr>
          <a:xfrm>
            <a:off x="4451056" y="3816262"/>
            <a:ext cx="1002424" cy="339275"/>
          </a:xfrm>
          <a:prstGeom prst="rect">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5" name="Rectangle 44"/>
          <p:cNvSpPr/>
          <p:nvPr/>
        </p:nvSpPr>
        <p:spPr>
          <a:xfrm>
            <a:off x="5453480" y="3816262"/>
            <a:ext cx="1002424" cy="33927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6" name="Rectangle 45"/>
          <p:cNvSpPr/>
          <p:nvPr/>
        </p:nvSpPr>
        <p:spPr>
          <a:xfrm>
            <a:off x="6449193" y="3816262"/>
            <a:ext cx="1002424" cy="339275"/>
          </a:xfrm>
          <a:prstGeom prst="rect">
            <a:avLst/>
          </a:prstGeom>
          <a:solidFill>
            <a:srgbClr val="C26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7" name="Rectangle 46"/>
          <p:cNvSpPr/>
          <p:nvPr/>
        </p:nvSpPr>
        <p:spPr>
          <a:xfrm>
            <a:off x="7451617" y="3816262"/>
            <a:ext cx="1002424" cy="339275"/>
          </a:xfrm>
          <a:prstGeom prst="rect">
            <a:avLst/>
          </a:prstGeom>
          <a:solidFill>
            <a:srgbClr val="EA93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48" name="TextBox 47"/>
          <p:cNvSpPr txBox="1"/>
          <p:nvPr/>
        </p:nvSpPr>
        <p:spPr>
          <a:xfrm>
            <a:off x="644265"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2000</a:t>
            </a:r>
            <a:endParaRPr lang="en-US" sz="1200" spc="200" dirty="0">
              <a:solidFill>
                <a:schemeClr val="bg1"/>
              </a:solidFill>
              <a:latin typeface="Century Gothic"/>
              <a:ea typeface="Century Gothic"/>
              <a:cs typeface="Century Gothic"/>
            </a:endParaRPr>
          </a:p>
        </p:txBody>
      </p:sp>
      <p:sp>
        <p:nvSpPr>
          <p:cNvPr id="49" name="TextBox 48"/>
          <p:cNvSpPr txBox="1"/>
          <p:nvPr/>
        </p:nvSpPr>
        <p:spPr>
          <a:xfrm>
            <a:off x="16612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2001</a:t>
            </a:r>
            <a:endParaRPr lang="en-US" sz="1200" spc="200" dirty="0">
              <a:solidFill>
                <a:schemeClr val="bg1"/>
              </a:solidFill>
              <a:latin typeface="Century Gothic"/>
              <a:ea typeface="Century Gothic"/>
              <a:cs typeface="Century Gothic"/>
            </a:endParaRPr>
          </a:p>
        </p:txBody>
      </p:sp>
      <p:sp>
        <p:nvSpPr>
          <p:cNvPr id="50" name="TextBox 49"/>
          <p:cNvSpPr txBox="1"/>
          <p:nvPr/>
        </p:nvSpPr>
        <p:spPr>
          <a:xfrm>
            <a:off x="2630351"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2006</a:t>
            </a:r>
            <a:endParaRPr lang="en-US" sz="1200" spc="200" dirty="0">
              <a:solidFill>
                <a:schemeClr val="bg1"/>
              </a:solidFill>
              <a:latin typeface="Century Gothic"/>
              <a:ea typeface="Century Gothic"/>
              <a:cs typeface="Century Gothic"/>
            </a:endParaRPr>
          </a:p>
        </p:txBody>
      </p:sp>
      <p:sp>
        <p:nvSpPr>
          <p:cNvPr id="51" name="TextBox 50"/>
          <p:cNvSpPr txBox="1"/>
          <p:nvPr/>
        </p:nvSpPr>
        <p:spPr>
          <a:xfrm>
            <a:off x="365966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2009</a:t>
            </a:r>
            <a:endParaRPr lang="en-US" sz="1200" spc="200" dirty="0">
              <a:solidFill>
                <a:schemeClr val="bg1"/>
              </a:solidFill>
              <a:latin typeface="Century Gothic"/>
              <a:ea typeface="Century Gothic"/>
              <a:cs typeface="Century Gothic"/>
            </a:endParaRPr>
          </a:p>
        </p:txBody>
      </p:sp>
      <p:sp>
        <p:nvSpPr>
          <p:cNvPr id="52" name="TextBox 51"/>
          <p:cNvSpPr txBox="1"/>
          <p:nvPr/>
        </p:nvSpPr>
        <p:spPr>
          <a:xfrm>
            <a:off x="4635722"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2010</a:t>
            </a:r>
            <a:endParaRPr lang="en-US" sz="1200" spc="200" dirty="0">
              <a:solidFill>
                <a:schemeClr val="bg1"/>
              </a:solidFill>
              <a:latin typeface="Century Gothic"/>
              <a:ea typeface="Century Gothic"/>
              <a:cs typeface="Century Gothic"/>
            </a:endParaRPr>
          </a:p>
        </p:txBody>
      </p:sp>
      <p:sp>
        <p:nvSpPr>
          <p:cNvPr id="54" name="Oval 53"/>
          <p:cNvSpPr/>
          <p:nvPr/>
        </p:nvSpPr>
        <p:spPr>
          <a:xfrm>
            <a:off x="554002" y="2873045"/>
            <a:ext cx="778994" cy="778994"/>
          </a:xfrm>
          <a:prstGeom prst="ellipse">
            <a:avLst/>
          </a:prstGeom>
          <a:solidFill>
            <a:srgbClr val="FBB0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55" name="TextBox 54"/>
          <p:cNvSpPr txBox="1"/>
          <p:nvPr/>
        </p:nvSpPr>
        <p:spPr>
          <a:xfrm>
            <a:off x="523173" y="2980697"/>
            <a:ext cx="824990" cy="553998"/>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Non-</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Virtualized</a:t>
            </a:r>
          </a:p>
          <a:p>
            <a:pPr algn="ctr"/>
            <a:r>
              <a:rPr lang="en-US" sz="1000" dirty="0" smtClean="0">
                <a:solidFill>
                  <a:schemeClr val="bg1"/>
                </a:solidFill>
                <a:latin typeface="Century Gothic"/>
                <a:ea typeface="Century Gothic"/>
                <a:cs typeface="Century Gothic"/>
              </a:rPr>
              <a:t>Hardware</a:t>
            </a:r>
            <a:endParaRPr lang="en-US" sz="1000" dirty="0">
              <a:solidFill>
                <a:schemeClr val="bg1"/>
              </a:solidFill>
              <a:latin typeface="Century Gothic"/>
              <a:ea typeface="Century Gothic"/>
              <a:cs typeface="Century Gothic"/>
            </a:endParaRPr>
          </a:p>
        </p:txBody>
      </p:sp>
      <p:pic>
        <p:nvPicPr>
          <p:cNvPr id="57" name="Picture 5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62202" y="4261011"/>
            <a:ext cx="1212713" cy="511462"/>
          </a:xfrm>
          <a:prstGeom prst="rect">
            <a:avLst/>
          </a:prstGeom>
        </p:spPr>
      </p:pic>
      <p:sp>
        <p:nvSpPr>
          <p:cNvPr id="58" name="TextBox 57"/>
          <p:cNvSpPr txBox="1"/>
          <p:nvPr/>
        </p:nvSpPr>
        <p:spPr>
          <a:xfrm>
            <a:off x="1525761" y="3106022"/>
            <a:ext cx="783976" cy="400110"/>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Virtualiza-</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tion</a:t>
            </a:r>
            <a:endParaRPr lang="en-US" sz="1000" dirty="0">
              <a:solidFill>
                <a:schemeClr val="bg1"/>
              </a:solidFill>
              <a:latin typeface="Century Gothic"/>
              <a:ea typeface="Century Gothic"/>
              <a:cs typeface="Century Gothic"/>
            </a:endParaRPr>
          </a:p>
        </p:txBody>
      </p:sp>
      <p:pic>
        <p:nvPicPr>
          <p:cNvPr id="59" name="Picture 5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0539" y="4160785"/>
            <a:ext cx="1200777" cy="506994"/>
          </a:xfrm>
          <a:prstGeom prst="rect">
            <a:avLst/>
          </a:prstGeom>
        </p:spPr>
      </p:pic>
      <p:pic>
        <p:nvPicPr>
          <p:cNvPr id="60" name="Picture 5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85753" y="4227591"/>
            <a:ext cx="906562" cy="362625"/>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03686" y="4287030"/>
            <a:ext cx="1082726" cy="251986"/>
          </a:xfrm>
          <a:prstGeom prst="rect">
            <a:avLst/>
          </a:prstGeom>
        </p:spPr>
      </p:pic>
      <p:pic>
        <p:nvPicPr>
          <p:cNvPr id="62" name="Picture 6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9923" y="4217353"/>
            <a:ext cx="955080" cy="413371"/>
          </a:xfrm>
          <a:prstGeom prst="rect">
            <a:avLst/>
          </a:prstGeom>
        </p:spPr>
      </p:pic>
      <p:sp>
        <p:nvSpPr>
          <p:cNvPr id="53" name="TextBox 52"/>
          <p:cNvSpPr txBox="1"/>
          <p:nvPr/>
        </p:nvSpPr>
        <p:spPr>
          <a:xfrm>
            <a:off x="2693392" y="3149972"/>
            <a:ext cx="453970" cy="246221"/>
          </a:xfrm>
          <a:prstGeom prst="rect">
            <a:avLst/>
          </a:prstGeom>
          <a:noFill/>
        </p:spPr>
        <p:txBody>
          <a:bodyPr wrap="none" rtlCol="0">
            <a:spAutoFit/>
          </a:bodyPr>
          <a:lstStyle/>
          <a:p>
            <a:pPr algn="ctr"/>
            <a:r>
              <a:rPr lang="en-US" sz="1000" dirty="0">
                <a:solidFill>
                  <a:schemeClr val="bg1"/>
                </a:solidFill>
                <a:latin typeface="Century Gothic"/>
                <a:ea typeface="Century Gothic"/>
                <a:cs typeface="Century Gothic"/>
              </a:rPr>
              <a:t>IaaS</a:t>
            </a:r>
          </a:p>
        </p:txBody>
      </p:sp>
    </p:spTree>
    <p:extLst>
      <p:ext uri="{BB962C8B-B14F-4D97-AF65-F5344CB8AC3E}">
        <p14:creationId xmlns:p14="http://schemas.microsoft.com/office/powerpoint/2010/main" val="344075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latin typeface="Century Gothic"/>
                <a:cs typeface="Century Gothic"/>
              </a:rPr>
              <a:t>Open Source </a:t>
            </a:r>
            <a:r>
              <a:rPr lang="en-US" sz="2600" dirty="0">
                <a:latin typeface="Century Gothic"/>
                <a:cs typeface="Century Gothic"/>
              </a:rPr>
              <a:t>P</a:t>
            </a:r>
            <a:r>
              <a:rPr lang="en-US" sz="2600" dirty="0" smtClean="0">
                <a:latin typeface="Century Gothic"/>
                <a:cs typeface="Century Gothic"/>
              </a:rPr>
              <a:t>aaS: Cloud Foundry (2011)</a:t>
            </a:r>
            <a:endParaRPr lang="en-US" sz="2600" dirty="0">
              <a:latin typeface="Century Gothic"/>
              <a:cs typeface="Century Gothic"/>
            </a:endParaRPr>
          </a:p>
        </p:txBody>
      </p:sp>
      <p:sp>
        <p:nvSpPr>
          <p:cNvPr id="4" name="Slide Number Placeholder 3"/>
          <p:cNvSpPr>
            <a:spLocks noGrp="1"/>
          </p:cNvSpPr>
          <p:nvPr>
            <p:ph type="sldNum" idx="12"/>
          </p:nvPr>
        </p:nvSpPr>
        <p:spPr/>
        <p:txBody>
          <a:bodyPr/>
          <a:lstStyle/>
          <a:p>
            <a:pPr algn="ctr"/>
            <a:fld id="{40CC8E1A-A953-FA40-9E8D-D790E7D153E7}" type="slidenum">
              <a:rPr lang="en-US" sz="1000" smtClean="0">
                <a:solidFill>
                  <a:srgbClr val="12619B"/>
                </a:solidFill>
                <a:latin typeface="Century Gothic"/>
                <a:ea typeface="Century Gothic"/>
                <a:cs typeface="Century Gothic"/>
              </a:rPr>
              <a:pPr algn="ctr"/>
              <a:t>8</a:t>
            </a:fld>
            <a:endParaRPr lang="en-US" sz="1000" dirty="0">
              <a:solidFill>
                <a:srgbClr val="12619B"/>
              </a:solidFill>
              <a:latin typeface="Century Gothic"/>
              <a:ea typeface="Century Gothic"/>
              <a:cs typeface="Century Gothic"/>
            </a:endParaRPr>
          </a:p>
        </p:txBody>
      </p:sp>
      <p:sp>
        <p:nvSpPr>
          <p:cNvPr id="3" name="Content Placeholder 2"/>
          <p:cNvSpPr>
            <a:spLocks noGrp="1"/>
          </p:cNvSpPr>
          <p:nvPr>
            <p:ph idx="4294967295"/>
          </p:nvPr>
        </p:nvSpPr>
        <p:spPr>
          <a:xfrm>
            <a:off x="4821238" y="930275"/>
            <a:ext cx="4322762" cy="1760538"/>
          </a:xfrm>
        </p:spPr>
        <p:txBody>
          <a:bodyPr>
            <a:normAutofit fontScale="92500" lnSpcReduction="20000"/>
          </a:bodyPr>
          <a:lstStyle/>
          <a:p>
            <a:pPr marL="115888" indent="-115888">
              <a:lnSpc>
                <a:spcPct val="120000"/>
              </a:lnSpc>
              <a:spcBef>
                <a:spcPts val="0"/>
              </a:spcBef>
              <a:spcAft>
                <a:spcPts val="600"/>
              </a:spcAft>
              <a:buSzPct val="100000"/>
            </a:pPr>
            <a:r>
              <a:rPr lang="en-US" sz="1600" dirty="0" smtClean="0">
                <a:solidFill>
                  <a:schemeClr val="tx1">
                    <a:lumMod val="65000"/>
                    <a:lumOff val="35000"/>
                  </a:schemeClr>
                </a:solidFill>
                <a:latin typeface="Century Gothic"/>
                <a:ea typeface="Century Gothic"/>
                <a:cs typeface="Century Gothic"/>
              </a:rPr>
              <a:t>Pivotal builds an open source alternative to Heroku’s PaaS and launches the Cloud Foundry Foundation in late 2014</a:t>
            </a:r>
            <a:endParaRPr lang="en-US" sz="1600" dirty="0">
              <a:solidFill>
                <a:schemeClr val="tx1">
                  <a:lumMod val="65000"/>
                  <a:lumOff val="35000"/>
                </a:schemeClr>
              </a:solidFill>
              <a:latin typeface="Century Gothic"/>
              <a:ea typeface="Century Gothic"/>
              <a:cs typeface="Century Gothic"/>
            </a:endParaRPr>
          </a:p>
          <a:p>
            <a:pPr marL="115888" indent="-115888">
              <a:lnSpc>
                <a:spcPct val="120000"/>
              </a:lnSpc>
              <a:spcBef>
                <a:spcPts val="0"/>
              </a:spcBef>
              <a:spcAft>
                <a:spcPts val="600"/>
              </a:spcAft>
              <a:buSzPct val="100000"/>
            </a:pPr>
            <a:r>
              <a:rPr lang="en-US" sz="1600" dirty="0" smtClean="0">
                <a:solidFill>
                  <a:schemeClr val="tx1">
                    <a:lumMod val="65000"/>
                    <a:lumOff val="35000"/>
                  </a:schemeClr>
                </a:solidFill>
                <a:latin typeface="Century Gothic"/>
                <a:ea typeface="Century Gothic"/>
                <a:cs typeface="Century Gothic"/>
              </a:rPr>
              <a:t>Building block is Garden containers, which can hold Heroku buildpacks, Docker containers and even non-Linux OSes</a:t>
            </a:r>
            <a:endParaRPr lang="en-US" sz="1600" dirty="0">
              <a:solidFill>
                <a:schemeClr val="tx1">
                  <a:lumMod val="65000"/>
                  <a:lumOff val="35000"/>
                </a:schemeClr>
              </a:solidFill>
              <a:latin typeface="Century Gothic"/>
              <a:ea typeface="Century Gothic"/>
              <a:cs typeface="Century Gothic"/>
            </a:endParaRPr>
          </a:p>
        </p:txBody>
      </p:sp>
      <p:sp>
        <p:nvSpPr>
          <p:cNvPr id="30" name="Shape 51"/>
          <p:cNvSpPr/>
          <p:nvPr/>
        </p:nvSpPr>
        <p:spPr>
          <a:xfrm>
            <a:off x="-1" y="767080"/>
            <a:ext cx="9144000" cy="45719"/>
          </a:xfrm>
          <a:prstGeom prst="rect">
            <a:avLst/>
          </a:prstGeom>
          <a:solidFill>
            <a:srgbClr val="65B8CB"/>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cxnSp>
        <p:nvCxnSpPr>
          <p:cNvPr id="92" name="Straight Connector 91"/>
          <p:cNvCxnSpPr/>
          <p:nvPr/>
        </p:nvCxnSpPr>
        <p:spPr>
          <a:xfrm>
            <a:off x="0" y="4688959"/>
            <a:ext cx="9144000" cy="0"/>
          </a:xfrm>
          <a:prstGeom prst="line">
            <a:avLst/>
          </a:prstGeom>
          <a:ln>
            <a:solidFill>
              <a:srgbClr val="65B8CB"/>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944545" y="3448693"/>
            <a:ext cx="0" cy="690540"/>
          </a:xfrm>
          <a:prstGeom prst="line">
            <a:avLst/>
          </a:prstGeom>
          <a:ln>
            <a:solidFill>
              <a:srgbClr val="FBB03B"/>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4944173" y="3448693"/>
            <a:ext cx="0" cy="69054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264" name="Oval 263"/>
          <p:cNvSpPr/>
          <p:nvPr/>
        </p:nvSpPr>
        <p:spPr>
          <a:xfrm>
            <a:off x="4553630" y="2873045"/>
            <a:ext cx="778994" cy="778994"/>
          </a:xfrm>
          <a:prstGeom prst="ellipse">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65" name="TextBox 264"/>
          <p:cNvSpPr txBox="1"/>
          <p:nvPr/>
        </p:nvSpPr>
        <p:spPr>
          <a:xfrm>
            <a:off x="4609865" y="2980697"/>
            <a:ext cx="650852" cy="553998"/>
          </a:xfrm>
          <a:prstGeom prst="rect">
            <a:avLst/>
          </a:prstGeom>
          <a:noFill/>
        </p:spPr>
        <p:txBody>
          <a:bodyPr wrap="none" rtlCol="0">
            <a:spAutoFit/>
          </a:bodyPr>
          <a:lstStyle/>
          <a:p>
            <a:pPr algn="ctr"/>
            <a:r>
              <a:rPr lang="en-US" sz="1000" dirty="0">
                <a:solidFill>
                  <a:schemeClr val="bg1"/>
                </a:solidFill>
                <a:latin typeface="Century Gothic"/>
                <a:ea typeface="Century Gothic"/>
                <a:cs typeface="Century Gothic"/>
              </a:rPr>
              <a:t>Open</a:t>
            </a:r>
            <a:br>
              <a:rPr lang="en-US" sz="1000" dirty="0">
                <a:solidFill>
                  <a:schemeClr val="bg1"/>
                </a:solidFill>
                <a:latin typeface="Century Gothic"/>
                <a:ea typeface="Century Gothic"/>
                <a:cs typeface="Century Gothic"/>
              </a:rPr>
            </a:br>
            <a:r>
              <a:rPr lang="en-US" sz="1000" dirty="0">
                <a:solidFill>
                  <a:schemeClr val="bg1"/>
                </a:solidFill>
                <a:latin typeface="Century Gothic"/>
                <a:ea typeface="Century Gothic"/>
                <a:cs typeface="Century Gothic"/>
              </a:rPr>
              <a:t> Source</a:t>
            </a:r>
          </a:p>
          <a:p>
            <a:pPr algn="ctr"/>
            <a:r>
              <a:rPr lang="en-US" sz="1000" dirty="0" smtClean="0">
                <a:solidFill>
                  <a:schemeClr val="bg1"/>
                </a:solidFill>
                <a:latin typeface="Century Gothic"/>
                <a:ea typeface="Century Gothic"/>
                <a:cs typeface="Century Gothic"/>
              </a:rPr>
              <a:t>IaaS</a:t>
            </a:r>
            <a:endParaRPr lang="en-US" sz="1000" dirty="0">
              <a:solidFill>
                <a:schemeClr val="bg1"/>
              </a:solidFill>
              <a:latin typeface="Century Gothic"/>
              <a:ea typeface="Century Gothic"/>
              <a:cs typeface="Century Gothic"/>
            </a:endParaRPr>
          </a:p>
        </p:txBody>
      </p:sp>
      <p:cxnSp>
        <p:nvCxnSpPr>
          <p:cNvPr id="266" name="Straight Connector 265"/>
          <p:cNvCxnSpPr/>
          <p:nvPr/>
        </p:nvCxnSpPr>
        <p:spPr>
          <a:xfrm>
            <a:off x="3941541" y="3448693"/>
            <a:ext cx="0" cy="69054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sp>
        <p:nvSpPr>
          <p:cNvPr id="267" name="Oval 266"/>
          <p:cNvSpPr/>
          <p:nvPr/>
        </p:nvSpPr>
        <p:spPr>
          <a:xfrm>
            <a:off x="3550998" y="2873045"/>
            <a:ext cx="778994" cy="778994"/>
          </a:xfrm>
          <a:prstGeom prst="ellipse">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68" name="TextBox 267"/>
          <p:cNvSpPr txBox="1"/>
          <p:nvPr/>
        </p:nvSpPr>
        <p:spPr>
          <a:xfrm>
            <a:off x="3683469" y="3139442"/>
            <a:ext cx="498379" cy="246221"/>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PaaS</a:t>
            </a:r>
            <a:endParaRPr lang="en-US" sz="1000" dirty="0">
              <a:solidFill>
                <a:schemeClr val="bg1"/>
              </a:solidFill>
              <a:latin typeface="Century Gothic"/>
              <a:ea typeface="Century Gothic"/>
              <a:cs typeface="Century Gothic"/>
            </a:endParaRPr>
          </a:p>
        </p:txBody>
      </p:sp>
      <p:cxnSp>
        <p:nvCxnSpPr>
          <p:cNvPr id="269" name="Straight Connector 268"/>
          <p:cNvCxnSpPr/>
          <p:nvPr/>
        </p:nvCxnSpPr>
        <p:spPr>
          <a:xfrm>
            <a:off x="5953162" y="3495007"/>
            <a:ext cx="0" cy="480777"/>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270" name="Isosceles Triangle 269"/>
          <p:cNvSpPr/>
          <p:nvPr/>
        </p:nvSpPr>
        <p:spPr>
          <a:xfrm rot="5400000">
            <a:off x="8426076" y="3839336"/>
            <a:ext cx="339631" cy="292785"/>
          </a:xfrm>
          <a:prstGeom prst="triangle">
            <a:avLst/>
          </a:prstGeom>
          <a:solidFill>
            <a:srgbClr val="C0D3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71" name="Oval 270"/>
          <p:cNvSpPr/>
          <p:nvPr/>
        </p:nvSpPr>
        <p:spPr>
          <a:xfrm>
            <a:off x="5545226" y="2863559"/>
            <a:ext cx="778994" cy="778994"/>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72" name="TextBox 271"/>
          <p:cNvSpPr txBox="1"/>
          <p:nvPr/>
        </p:nvSpPr>
        <p:spPr>
          <a:xfrm>
            <a:off x="5601461" y="2973374"/>
            <a:ext cx="650852" cy="553998"/>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Open</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 Source</a:t>
            </a:r>
          </a:p>
          <a:p>
            <a:pPr algn="ctr"/>
            <a:r>
              <a:rPr lang="en-US" sz="1000" dirty="0" smtClean="0">
                <a:solidFill>
                  <a:schemeClr val="bg1"/>
                </a:solidFill>
                <a:latin typeface="Century Gothic"/>
                <a:ea typeface="Century Gothic"/>
                <a:cs typeface="Century Gothic"/>
              </a:rPr>
              <a:t>PaaS</a:t>
            </a:r>
            <a:endParaRPr lang="en-US" sz="1000" dirty="0">
              <a:solidFill>
                <a:schemeClr val="bg1"/>
              </a:solidFill>
              <a:latin typeface="Century Gothic"/>
              <a:ea typeface="Century Gothic"/>
              <a:cs typeface="Century Gothic"/>
            </a:endParaRPr>
          </a:p>
        </p:txBody>
      </p:sp>
      <p:cxnSp>
        <p:nvCxnSpPr>
          <p:cNvPr id="273" name="Straight Connector 272"/>
          <p:cNvCxnSpPr/>
          <p:nvPr/>
        </p:nvCxnSpPr>
        <p:spPr>
          <a:xfrm>
            <a:off x="2929258" y="3448693"/>
            <a:ext cx="0" cy="690540"/>
          </a:xfrm>
          <a:prstGeom prst="line">
            <a:avLst/>
          </a:prstGeom>
          <a:ln>
            <a:solidFill>
              <a:srgbClr val="65B8CB"/>
            </a:solidFill>
          </a:ln>
          <a:effectLst/>
        </p:spPr>
        <p:style>
          <a:lnRef idx="2">
            <a:schemeClr val="accent1"/>
          </a:lnRef>
          <a:fillRef idx="0">
            <a:schemeClr val="accent1"/>
          </a:fillRef>
          <a:effectRef idx="1">
            <a:schemeClr val="accent1"/>
          </a:effectRef>
          <a:fontRef idx="minor">
            <a:schemeClr val="tx1"/>
          </a:fontRef>
        </p:style>
      </p:cxnSp>
      <p:sp>
        <p:nvSpPr>
          <p:cNvPr id="274" name="Oval 273"/>
          <p:cNvSpPr/>
          <p:nvPr/>
        </p:nvSpPr>
        <p:spPr>
          <a:xfrm>
            <a:off x="2538715" y="2873045"/>
            <a:ext cx="778994" cy="778994"/>
          </a:xfrm>
          <a:prstGeom prst="ellipse">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cxnSp>
        <p:nvCxnSpPr>
          <p:cNvPr id="276" name="Straight Connector 275"/>
          <p:cNvCxnSpPr/>
          <p:nvPr/>
        </p:nvCxnSpPr>
        <p:spPr>
          <a:xfrm>
            <a:off x="1926626" y="3448693"/>
            <a:ext cx="0" cy="690540"/>
          </a:xfrm>
          <a:prstGeom prst="line">
            <a:avLst/>
          </a:prstGeom>
          <a:ln>
            <a:solidFill>
              <a:srgbClr val="89B449"/>
            </a:solidFill>
          </a:ln>
          <a:effectLst/>
        </p:spPr>
        <p:style>
          <a:lnRef idx="2">
            <a:schemeClr val="accent1"/>
          </a:lnRef>
          <a:fillRef idx="0">
            <a:schemeClr val="accent1"/>
          </a:fillRef>
          <a:effectRef idx="1">
            <a:schemeClr val="accent1"/>
          </a:effectRef>
          <a:fontRef idx="minor">
            <a:schemeClr val="tx1"/>
          </a:fontRef>
        </p:style>
      </p:cxnSp>
      <p:sp>
        <p:nvSpPr>
          <p:cNvPr id="277" name="Oval 276"/>
          <p:cNvSpPr/>
          <p:nvPr/>
        </p:nvSpPr>
        <p:spPr>
          <a:xfrm>
            <a:off x="1536083" y="2873045"/>
            <a:ext cx="778994" cy="778994"/>
          </a:xfrm>
          <a:prstGeom prst="ellipse">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79" name="Rectangle 278"/>
          <p:cNvSpPr/>
          <p:nvPr/>
        </p:nvSpPr>
        <p:spPr>
          <a:xfrm>
            <a:off x="448071" y="3816262"/>
            <a:ext cx="1002424" cy="339275"/>
          </a:xfrm>
          <a:prstGeom prst="rect">
            <a:avLst/>
          </a:prstGeom>
          <a:solidFill>
            <a:srgbClr val="FCB1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80" name="Rectangle 279"/>
          <p:cNvSpPr/>
          <p:nvPr/>
        </p:nvSpPr>
        <p:spPr>
          <a:xfrm>
            <a:off x="1450495" y="3816262"/>
            <a:ext cx="1002424" cy="339275"/>
          </a:xfrm>
          <a:prstGeom prst="rect">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81" name="Rectangle 280"/>
          <p:cNvSpPr/>
          <p:nvPr/>
        </p:nvSpPr>
        <p:spPr>
          <a:xfrm>
            <a:off x="2446208" y="3816262"/>
            <a:ext cx="1002424" cy="339275"/>
          </a:xfrm>
          <a:prstGeom prst="rect">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82" name="Rectangle 281"/>
          <p:cNvSpPr/>
          <p:nvPr/>
        </p:nvSpPr>
        <p:spPr>
          <a:xfrm>
            <a:off x="3448632" y="3816262"/>
            <a:ext cx="1002424" cy="339275"/>
          </a:xfrm>
          <a:prstGeom prst="rect">
            <a:avLst/>
          </a:prstGeom>
          <a:solidFill>
            <a:srgbClr val="6C18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83" name="Rectangle 282"/>
          <p:cNvSpPr/>
          <p:nvPr/>
        </p:nvSpPr>
        <p:spPr>
          <a:xfrm>
            <a:off x="4451056" y="3816262"/>
            <a:ext cx="1002424" cy="339275"/>
          </a:xfrm>
          <a:prstGeom prst="rect">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84" name="Rectangle 283"/>
          <p:cNvSpPr/>
          <p:nvPr/>
        </p:nvSpPr>
        <p:spPr>
          <a:xfrm>
            <a:off x="5453480" y="3816262"/>
            <a:ext cx="1002424" cy="33927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85" name="Rectangle 284"/>
          <p:cNvSpPr/>
          <p:nvPr/>
        </p:nvSpPr>
        <p:spPr>
          <a:xfrm>
            <a:off x="6449193" y="3816262"/>
            <a:ext cx="1002424" cy="339275"/>
          </a:xfrm>
          <a:prstGeom prst="rect">
            <a:avLst/>
          </a:prstGeom>
          <a:solidFill>
            <a:srgbClr val="C26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86" name="Rectangle 285"/>
          <p:cNvSpPr/>
          <p:nvPr/>
        </p:nvSpPr>
        <p:spPr>
          <a:xfrm>
            <a:off x="7451617" y="3816262"/>
            <a:ext cx="1002424" cy="339275"/>
          </a:xfrm>
          <a:prstGeom prst="rect">
            <a:avLst/>
          </a:prstGeom>
          <a:solidFill>
            <a:srgbClr val="EA93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87" name="TextBox 286"/>
          <p:cNvSpPr txBox="1"/>
          <p:nvPr/>
        </p:nvSpPr>
        <p:spPr>
          <a:xfrm>
            <a:off x="644265"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2000</a:t>
            </a:r>
            <a:endParaRPr lang="en-US" sz="1200" spc="200" dirty="0">
              <a:solidFill>
                <a:schemeClr val="bg1"/>
              </a:solidFill>
              <a:latin typeface="Century Gothic"/>
              <a:ea typeface="Century Gothic"/>
              <a:cs typeface="Century Gothic"/>
            </a:endParaRPr>
          </a:p>
        </p:txBody>
      </p:sp>
      <p:sp>
        <p:nvSpPr>
          <p:cNvPr id="288" name="TextBox 287"/>
          <p:cNvSpPr txBox="1"/>
          <p:nvPr/>
        </p:nvSpPr>
        <p:spPr>
          <a:xfrm>
            <a:off x="16612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2001</a:t>
            </a:r>
            <a:endParaRPr lang="en-US" sz="1200" spc="200" dirty="0">
              <a:solidFill>
                <a:schemeClr val="bg1"/>
              </a:solidFill>
              <a:latin typeface="Century Gothic"/>
              <a:ea typeface="Century Gothic"/>
              <a:cs typeface="Century Gothic"/>
            </a:endParaRPr>
          </a:p>
        </p:txBody>
      </p:sp>
      <p:sp>
        <p:nvSpPr>
          <p:cNvPr id="289" name="TextBox 288"/>
          <p:cNvSpPr txBox="1"/>
          <p:nvPr/>
        </p:nvSpPr>
        <p:spPr>
          <a:xfrm>
            <a:off x="2630351"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2006</a:t>
            </a:r>
            <a:endParaRPr lang="en-US" sz="1200" spc="200" dirty="0">
              <a:solidFill>
                <a:schemeClr val="bg1"/>
              </a:solidFill>
              <a:latin typeface="Century Gothic"/>
              <a:ea typeface="Century Gothic"/>
              <a:cs typeface="Century Gothic"/>
            </a:endParaRPr>
          </a:p>
        </p:txBody>
      </p:sp>
      <p:sp>
        <p:nvSpPr>
          <p:cNvPr id="290" name="TextBox 289"/>
          <p:cNvSpPr txBox="1"/>
          <p:nvPr/>
        </p:nvSpPr>
        <p:spPr>
          <a:xfrm>
            <a:off x="365966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2009</a:t>
            </a:r>
            <a:endParaRPr lang="en-US" sz="1200" spc="200" dirty="0">
              <a:solidFill>
                <a:schemeClr val="bg1"/>
              </a:solidFill>
              <a:latin typeface="Century Gothic"/>
              <a:ea typeface="Century Gothic"/>
              <a:cs typeface="Century Gothic"/>
            </a:endParaRPr>
          </a:p>
        </p:txBody>
      </p:sp>
      <p:sp>
        <p:nvSpPr>
          <p:cNvPr id="291" name="TextBox 290"/>
          <p:cNvSpPr txBox="1"/>
          <p:nvPr/>
        </p:nvSpPr>
        <p:spPr>
          <a:xfrm>
            <a:off x="4635722"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2010</a:t>
            </a:r>
            <a:endParaRPr lang="en-US" sz="1200" spc="200" dirty="0">
              <a:solidFill>
                <a:schemeClr val="bg1"/>
              </a:solidFill>
              <a:latin typeface="Century Gothic"/>
              <a:ea typeface="Century Gothic"/>
              <a:cs typeface="Century Gothic"/>
            </a:endParaRPr>
          </a:p>
        </p:txBody>
      </p:sp>
      <p:sp>
        <p:nvSpPr>
          <p:cNvPr id="292" name="TextBox 291"/>
          <p:cNvSpPr txBox="1"/>
          <p:nvPr/>
        </p:nvSpPr>
        <p:spPr>
          <a:xfrm>
            <a:off x="56427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2011</a:t>
            </a:r>
            <a:endParaRPr lang="en-US" sz="1200" spc="200" dirty="0">
              <a:solidFill>
                <a:schemeClr val="bg1"/>
              </a:solidFill>
              <a:latin typeface="Century Gothic"/>
              <a:ea typeface="Century Gothic"/>
              <a:cs typeface="Century Gothic"/>
            </a:endParaRPr>
          </a:p>
        </p:txBody>
      </p:sp>
      <p:sp>
        <p:nvSpPr>
          <p:cNvPr id="293" name="Oval 292"/>
          <p:cNvSpPr/>
          <p:nvPr/>
        </p:nvSpPr>
        <p:spPr>
          <a:xfrm>
            <a:off x="554002" y="2873045"/>
            <a:ext cx="778994" cy="778994"/>
          </a:xfrm>
          <a:prstGeom prst="ellipse">
            <a:avLst/>
          </a:prstGeom>
          <a:solidFill>
            <a:srgbClr val="FBB0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94" name="TextBox 293"/>
          <p:cNvSpPr txBox="1"/>
          <p:nvPr/>
        </p:nvSpPr>
        <p:spPr>
          <a:xfrm>
            <a:off x="523173" y="2980697"/>
            <a:ext cx="824990" cy="553998"/>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Non-</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Virtualized</a:t>
            </a:r>
          </a:p>
          <a:p>
            <a:pPr algn="ctr"/>
            <a:r>
              <a:rPr lang="en-US" sz="1000" dirty="0" smtClean="0">
                <a:solidFill>
                  <a:schemeClr val="bg1"/>
                </a:solidFill>
                <a:latin typeface="Century Gothic"/>
                <a:ea typeface="Century Gothic"/>
                <a:cs typeface="Century Gothic"/>
              </a:rPr>
              <a:t>Hardware</a:t>
            </a:r>
            <a:endParaRPr lang="en-US" sz="1000" dirty="0">
              <a:solidFill>
                <a:schemeClr val="bg1"/>
              </a:solidFill>
              <a:latin typeface="Century Gothic"/>
              <a:ea typeface="Century Gothic"/>
              <a:cs typeface="Century Gothic"/>
            </a:endParaRPr>
          </a:p>
        </p:txBody>
      </p:sp>
      <p:pic>
        <p:nvPicPr>
          <p:cNvPr id="7" name="Picture 6" descr="cloudfoundry-hires-_logo_org.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5263" y="1145717"/>
            <a:ext cx="3526278" cy="466830"/>
          </a:xfrm>
          <a:prstGeom prst="rect">
            <a:avLst/>
          </a:prstGeom>
        </p:spPr>
      </p:pic>
      <p:pic>
        <p:nvPicPr>
          <p:cNvPr id="42" name="Picture 41" descr="cloud foundry logo.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3479" y="4330689"/>
            <a:ext cx="995713" cy="194905"/>
          </a:xfrm>
          <a:prstGeom prst="rect">
            <a:avLst/>
          </a:prstGeom>
        </p:spPr>
      </p:pic>
      <p:pic>
        <p:nvPicPr>
          <p:cNvPr id="43" name="Picture 4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62202" y="4261011"/>
            <a:ext cx="1212713" cy="511462"/>
          </a:xfrm>
          <a:prstGeom prst="rect">
            <a:avLst/>
          </a:prstGeom>
        </p:spPr>
      </p:pic>
      <p:sp>
        <p:nvSpPr>
          <p:cNvPr id="44" name="TextBox 43"/>
          <p:cNvSpPr txBox="1"/>
          <p:nvPr/>
        </p:nvSpPr>
        <p:spPr>
          <a:xfrm>
            <a:off x="1525761" y="3106022"/>
            <a:ext cx="783976" cy="400110"/>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Virtualiza-</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tion</a:t>
            </a:r>
            <a:endParaRPr lang="en-US" sz="1000" dirty="0">
              <a:solidFill>
                <a:schemeClr val="bg1"/>
              </a:solidFill>
              <a:latin typeface="Century Gothic"/>
              <a:ea typeface="Century Gothic"/>
              <a:cs typeface="Century Gothic"/>
            </a:endParaRPr>
          </a:p>
        </p:txBody>
      </p:sp>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0539" y="4160785"/>
            <a:ext cx="1200777" cy="506994"/>
          </a:xfrm>
          <a:prstGeom prst="rect">
            <a:avLst/>
          </a:prstGeom>
        </p:spPr>
      </p:pic>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85753" y="4227591"/>
            <a:ext cx="906562" cy="362625"/>
          </a:xfrm>
          <a:prstGeom prst="rect">
            <a:avLst/>
          </a:prstGeom>
        </p:spPr>
      </p:pic>
      <p:pic>
        <p:nvPicPr>
          <p:cNvPr id="47" name="Picture 4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403686" y="4287030"/>
            <a:ext cx="1082726" cy="251986"/>
          </a:xfrm>
          <a:prstGeom prst="rect">
            <a:avLst/>
          </a:prstGeom>
        </p:spPr>
      </p:pic>
      <p:pic>
        <p:nvPicPr>
          <p:cNvPr id="48" name="Picture 4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9923" y="4217353"/>
            <a:ext cx="955080" cy="413371"/>
          </a:xfrm>
          <a:prstGeom prst="rect">
            <a:avLst/>
          </a:prstGeom>
        </p:spPr>
      </p:pic>
      <p:sp>
        <p:nvSpPr>
          <p:cNvPr id="49" name="TextBox 48"/>
          <p:cNvSpPr txBox="1"/>
          <p:nvPr/>
        </p:nvSpPr>
        <p:spPr>
          <a:xfrm>
            <a:off x="2693392" y="3149972"/>
            <a:ext cx="453970" cy="246221"/>
          </a:xfrm>
          <a:prstGeom prst="rect">
            <a:avLst/>
          </a:prstGeom>
          <a:noFill/>
        </p:spPr>
        <p:txBody>
          <a:bodyPr wrap="none" rtlCol="0">
            <a:spAutoFit/>
          </a:bodyPr>
          <a:lstStyle/>
          <a:p>
            <a:pPr algn="ctr"/>
            <a:r>
              <a:rPr lang="en-US" sz="1000" dirty="0">
                <a:solidFill>
                  <a:schemeClr val="bg1"/>
                </a:solidFill>
                <a:latin typeface="Century Gothic"/>
                <a:ea typeface="Century Gothic"/>
                <a:cs typeface="Century Gothic"/>
              </a:rPr>
              <a:t>IaaS</a:t>
            </a:r>
          </a:p>
        </p:txBody>
      </p:sp>
    </p:spTree>
    <p:extLst>
      <p:ext uri="{BB962C8B-B14F-4D97-AF65-F5344CB8AC3E}">
        <p14:creationId xmlns:p14="http://schemas.microsoft.com/office/powerpoint/2010/main" val="83738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8" name="Straight Connector 247"/>
          <p:cNvCxnSpPr/>
          <p:nvPr/>
        </p:nvCxnSpPr>
        <p:spPr>
          <a:xfrm>
            <a:off x="6899885" y="3448693"/>
            <a:ext cx="0" cy="690540"/>
          </a:xfrm>
          <a:prstGeom prst="line">
            <a:avLst/>
          </a:prstGeom>
          <a:ln>
            <a:solidFill>
              <a:srgbClr val="C2645A"/>
            </a:solidFill>
          </a:ln>
          <a:effectLst/>
        </p:spPr>
        <p:style>
          <a:lnRef idx="2">
            <a:schemeClr val="accent1"/>
          </a:lnRef>
          <a:fillRef idx="0">
            <a:schemeClr val="accent1"/>
          </a:fillRef>
          <a:effectRef idx="1">
            <a:schemeClr val="accent1"/>
          </a:effectRef>
          <a:fontRef idx="minor">
            <a:schemeClr val="tx1"/>
          </a:fontRef>
        </p:style>
      </p:cxnSp>
      <p:sp>
        <p:nvSpPr>
          <p:cNvPr id="249" name="Oval 248"/>
          <p:cNvSpPr/>
          <p:nvPr/>
        </p:nvSpPr>
        <p:spPr>
          <a:xfrm>
            <a:off x="6509342" y="2873045"/>
            <a:ext cx="778994" cy="778994"/>
          </a:xfrm>
          <a:prstGeom prst="ellipse">
            <a:avLst/>
          </a:prstGeom>
          <a:solidFill>
            <a:srgbClr val="C26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50" name="TextBox 249"/>
          <p:cNvSpPr txBox="1"/>
          <p:nvPr/>
        </p:nvSpPr>
        <p:spPr>
          <a:xfrm>
            <a:off x="6462136" y="3122732"/>
            <a:ext cx="857739" cy="246221"/>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Containers</a:t>
            </a:r>
            <a:endParaRPr lang="en-US" sz="1000" dirty="0">
              <a:solidFill>
                <a:schemeClr val="bg1"/>
              </a:solidFill>
              <a:latin typeface="Century Gothic"/>
              <a:ea typeface="Century Gothic"/>
              <a:cs typeface="Century Gothic"/>
            </a:endParaRPr>
          </a:p>
        </p:txBody>
      </p:sp>
      <p:sp>
        <p:nvSpPr>
          <p:cNvPr id="2" name="Title 1"/>
          <p:cNvSpPr>
            <a:spLocks noGrp="1"/>
          </p:cNvSpPr>
          <p:nvPr>
            <p:ph type="title"/>
          </p:nvPr>
        </p:nvSpPr>
        <p:spPr/>
        <p:txBody>
          <a:bodyPr/>
          <a:lstStyle/>
          <a:p>
            <a:r>
              <a:rPr lang="en-US" sz="2600" dirty="0" smtClean="0">
                <a:latin typeface="Century Gothic"/>
                <a:cs typeface="Century Gothic"/>
              </a:rPr>
              <a:t>Containers: Docker (2013)</a:t>
            </a:r>
            <a:endParaRPr lang="en-US" sz="2600" dirty="0">
              <a:latin typeface="Century Gothic"/>
              <a:cs typeface="Century Gothic"/>
            </a:endParaRPr>
          </a:p>
        </p:txBody>
      </p:sp>
      <p:sp>
        <p:nvSpPr>
          <p:cNvPr id="4" name="Slide Number Placeholder 3"/>
          <p:cNvSpPr>
            <a:spLocks noGrp="1"/>
          </p:cNvSpPr>
          <p:nvPr>
            <p:ph type="sldNum" idx="12"/>
          </p:nvPr>
        </p:nvSpPr>
        <p:spPr/>
        <p:txBody>
          <a:bodyPr/>
          <a:lstStyle/>
          <a:p>
            <a:pPr algn="ctr"/>
            <a:fld id="{40CC8E1A-A953-FA40-9E8D-D790E7D153E7}" type="slidenum">
              <a:rPr lang="en-US" sz="1000" smtClean="0">
                <a:solidFill>
                  <a:srgbClr val="12619B"/>
                </a:solidFill>
                <a:latin typeface="Century Gothic"/>
                <a:ea typeface="Century Gothic"/>
                <a:cs typeface="Century Gothic"/>
              </a:rPr>
              <a:pPr algn="ctr"/>
              <a:t>9</a:t>
            </a:fld>
            <a:endParaRPr lang="en-US" sz="1000" dirty="0">
              <a:solidFill>
                <a:srgbClr val="12619B"/>
              </a:solidFill>
              <a:latin typeface="Century Gothic"/>
              <a:ea typeface="Century Gothic"/>
              <a:cs typeface="Century Gothic"/>
            </a:endParaRPr>
          </a:p>
        </p:txBody>
      </p:sp>
      <p:sp>
        <p:nvSpPr>
          <p:cNvPr id="3" name="Content Placeholder 2"/>
          <p:cNvSpPr>
            <a:spLocks noGrp="1"/>
          </p:cNvSpPr>
          <p:nvPr>
            <p:ph idx="4294967295"/>
          </p:nvPr>
        </p:nvSpPr>
        <p:spPr>
          <a:xfrm>
            <a:off x="3932238" y="871538"/>
            <a:ext cx="5211762" cy="1760537"/>
          </a:xfrm>
        </p:spPr>
        <p:txBody>
          <a:bodyPr>
            <a:noAutofit/>
          </a:bodyPr>
          <a:lstStyle/>
          <a:p>
            <a:pPr marL="117475" indent="-117475">
              <a:buSzPct val="100000"/>
            </a:pPr>
            <a:r>
              <a:rPr lang="en-US" sz="1500" dirty="0">
                <a:solidFill>
                  <a:srgbClr val="595959"/>
                </a:solidFill>
                <a:latin typeface="Century Gothic"/>
                <a:ea typeface="Century Gothic"/>
                <a:cs typeface="Century Gothic"/>
              </a:rPr>
              <a:t>Docker </a:t>
            </a:r>
            <a:r>
              <a:rPr lang="en-US" sz="1500" dirty="0" smtClean="0">
                <a:solidFill>
                  <a:srgbClr val="595959"/>
                </a:solidFill>
                <a:latin typeface="Century Gothic"/>
                <a:ea typeface="Century Gothic"/>
                <a:cs typeface="Century Gothic"/>
              </a:rPr>
              <a:t>combines </a:t>
            </a:r>
            <a:r>
              <a:rPr lang="en-US" sz="1500" dirty="0">
                <a:solidFill>
                  <a:srgbClr val="595959"/>
                </a:solidFill>
                <a:latin typeface="Century Gothic"/>
                <a:ea typeface="Century Gothic"/>
                <a:cs typeface="Century Gothic"/>
              </a:rPr>
              <a:t>LXC, Union File System and</a:t>
            </a:r>
            <a:r>
              <a:rPr lang="is-IS" sz="1500" dirty="0">
                <a:solidFill>
                  <a:srgbClr val="595959"/>
                </a:solidFill>
                <a:latin typeface="Century Gothic"/>
                <a:ea typeface="Century Gothic"/>
                <a:cs typeface="Century Gothic"/>
              </a:rPr>
              <a:t> cgroups to create a containerization standard adopted by millions of developers around the world</a:t>
            </a:r>
          </a:p>
          <a:p>
            <a:pPr marL="117475" indent="-117475">
              <a:buSzPct val="100000"/>
            </a:pPr>
            <a:r>
              <a:rPr lang="is-IS" sz="1500" dirty="0">
                <a:solidFill>
                  <a:srgbClr val="595959"/>
                </a:solidFill>
                <a:latin typeface="Century Gothic"/>
                <a:ea typeface="Century Gothic"/>
                <a:cs typeface="Century Gothic"/>
              </a:rPr>
              <a:t>Fastest uptake of a developer technology ever</a:t>
            </a:r>
          </a:p>
          <a:p>
            <a:pPr marL="117475" indent="-117475">
              <a:buSzPct val="100000"/>
            </a:pPr>
            <a:r>
              <a:rPr lang="is-IS" sz="1500" dirty="0">
                <a:solidFill>
                  <a:srgbClr val="595959"/>
                </a:solidFill>
                <a:latin typeface="Century Gothic"/>
                <a:ea typeface="Century Gothic"/>
                <a:cs typeface="Century Gothic"/>
              </a:rPr>
              <a:t>Enables isolation, </a:t>
            </a:r>
            <a:r>
              <a:rPr lang="is-IS" sz="1500" dirty="0" smtClean="0">
                <a:solidFill>
                  <a:srgbClr val="595959"/>
                </a:solidFill>
                <a:latin typeface="Century Gothic"/>
                <a:ea typeface="Century Gothic"/>
                <a:cs typeface="Century Gothic"/>
              </a:rPr>
              <a:t>reuse</a:t>
            </a:r>
            <a:r>
              <a:rPr lang="is-IS" sz="1500" dirty="0">
                <a:solidFill>
                  <a:srgbClr val="595959"/>
                </a:solidFill>
                <a:latin typeface="Century Gothic"/>
                <a:ea typeface="Century Gothic"/>
                <a:cs typeface="Century Gothic"/>
              </a:rPr>
              <a:t> </a:t>
            </a:r>
            <a:r>
              <a:rPr lang="is-IS" sz="1500" dirty="0" smtClean="0">
                <a:solidFill>
                  <a:srgbClr val="595959"/>
                </a:solidFill>
                <a:latin typeface="Century Gothic"/>
                <a:ea typeface="Century Gothic"/>
                <a:cs typeface="Century Gothic"/>
              </a:rPr>
              <a:t>and immutability</a:t>
            </a:r>
            <a:endParaRPr lang="en-US" sz="1500" dirty="0">
              <a:solidFill>
                <a:srgbClr val="595959"/>
              </a:solidFill>
              <a:latin typeface="Century Gothic"/>
              <a:ea typeface="Century Gothic"/>
              <a:cs typeface="Century Gothic"/>
            </a:endParaRPr>
          </a:p>
        </p:txBody>
      </p:sp>
      <p:sp>
        <p:nvSpPr>
          <p:cNvPr id="30" name="Shape 51"/>
          <p:cNvSpPr/>
          <p:nvPr/>
        </p:nvSpPr>
        <p:spPr>
          <a:xfrm>
            <a:off x="-1" y="767080"/>
            <a:ext cx="9144000" cy="45719"/>
          </a:xfrm>
          <a:prstGeom prst="rect">
            <a:avLst/>
          </a:prstGeom>
          <a:solidFill>
            <a:srgbClr val="65B8CB"/>
          </a:solidFill>
          <a:ln>
            <a:noFill/>
          </a:ln>
          <a:effectLst/>
        </p:spPr>
        <p:txBody>
          <a:bodyPr lIns="91425" tIns="45694" rIns="91425" bIns="45694"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cxnSp>
        <p:nvCxnSpPr>
          <p:cNvPr id="92" name="Straight Connector 91"/>
          <p:cNvCxnSpPr/>
          <p:nvPr/>
        </p:nvCxnSpPr>
        <p:spPr>
          <a:xfrm>
            <a:off x="0" y="4688959"/>
            <a:ext cx="9144000" cy="0"/>
          </a:xfrm>
          <a:prstGeom prst="line">
            <a:avLst/>
          </a:prstGeom>
          <a:ln>
            <a:solidFill>
              <a:srgbClr val="65B8C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944545" y="3448693"/>
            <a:ext cx="0" cy="690540"/>
          </a:xfrm>
          <a:prstGeom prst="line">
            <a:avLst/>
          </a:prstGeom>
          <a:ln>
            <a:solidFill>
              <a:srgbClr val="FBB03B"/>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4944173" y="3448693"/>
            <a:ext cx="0" cy="690540"/>
          </a:xfrm>
          <a:prstGeom prst="line">
            <a:avLst/>
          </a:prstGeom>
          <a:ln>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216" name="Oval 215"/>
          <p:cNvSpPr/>
          <p:nvPr/>
        </p:nvSpPr>
        <p:spPr>
          <a:xfrm>
            <a:off x="4553630" y="2873045"/>
            <a:ext cx="778994" cy="778994"/>
          </a:xfrm>
          <a:prstGeom prst="ellipse">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17" name="TextBox 216"/>
          <p:cNvSpPr txBox="1"/>
          <p:nvPr/>
        </p:nvSpPr>
        <p:spPr>
          <a:xfrm>
            <a:off x="4609865" y="2980697"/>
            <a:ext cx="650852" cy="553998"/>
          </a:xfrm>
          <a:prstGeom prst="rect">
            <a:avLst/>
          </a:prstGeom>
          <a:noFill/>
        </p:spPr>
        <p:txBody>
          <a:bodyPr wrap="none" rtlCol="0">
            <a:spAutoFit/>
          </a:bodyPr>
          <a:lstStyle/>
          <a:p>
            <a:pPr algn="ctr"/>
            <a:r>
              <a:rPr lang="en-US" sz="1000" dirty="0">
                <a:solidFill>
                  <a:schemeClr val="bg1"/>
                </a:solidFill>
                <a:latin typeface="Century Gothic"/>
                <a:ea typeface="Century Gothic"/>
                <a:cs typeface="Century Gothic"/>
              </a:rPr>
              <a:t>Open</a:t>
            </a:r>
            <a:br>
              <a:rPr lang="en-US" sz="1000" dirty="0">
                <a:solidFill>
                  <a:schemeClr val="bg1"/>
                </a:solidFill>
                <a:latin typeface="Century Gothic"/>
                <a:ea typeface="Century Gothic"/>
                <a:cs typeface="Century Gothic"/>
              </a:rPr>
            </a:br>
            <a:r>
              <a:rPr lang="en-US" sz="1000" dirty="0">
                <a:solidFill>
                  <a:schemeClr val="bg1"/>
                </a:solidFill>
                <a:latin typeface="Century Gothic"/>
                <a:ea typeface="Century Gothic"/>
                <a:cs typeface="Century Gothic"/>
              </a:rPr>
              <a:t> Source</a:t>
            </a:r>
          </a:p>
          <a:p>
            <a:pPr algn="ctr"/>
            <a:r>
              <a:rPr lang="en-US" sz="1000" dirty="0" smtClean="0">
                <a:solidFill>
                  <a:schemeClr val="bg1"/>
                </a:solidFill>
                <a:latin typeface="Century Gothic"/>
                <a:ea typeface="Century Gothic"/>
                <a:cs typeface="Century Gothic"/>
              </a:rPr>
              <a:t>IaaS</a:t>
            </a:r>
            <a:endParaRPr lang="en-US" sz="1000" dirty="0">
              <a:solidFill>
                <a:schemeClr val="bg1"/>
              </a:solidFill>
              <a:latin typeface="Century Gothic"/>
              <a:ea typeface="Century Gothic"/>
              <a:cs typeface="Century Gothic"/>
            </a:endParaRPr>
          </a:p>
        </p:txBody>
      </p:sp>
      <p:cxnSp>
        <p:nvCxnSpPr>
          <p:cNvPr id="218" name="Straight Connector 217"/>
          <p:cNvCxnSpPr/>
          <p:nvPr/>
        </p:nvCxnSpPr>
        <p:spPr>
          <a:xfrm>
            <a:off x="3941541" y="3448693"/>
            <a:ext cx="0" cy="69054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sp>
        <p:nvSpPr>
          <p:cNvPr id="219" name="Oval 218"/>
          <p:cNvSpPr/>
          <p:nvPr/>
        </p:nvSpPr>
        <p:spPr>
          <a:xfrm>
            <a:off x="3550998" y="2873045"/>
            <a:ext cx="778994" cy="778994"/>
          </a:xfrm>
          <a:prstGeom prst="ellipse">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20" name="TextBox 219"/>
          <p:cNvSpPr txBox="1"/>
          <p:nvPr/>
        </p:nvSpPr>
        <p:spPr>
          <a:xfrm>
            <a:off x="3683469" y="3139442"/>
            <a:ext cx="498379" cy="246221"/>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PaaS</a:t>
            </a:r>
            <a:endParaRPr lang="en-US" sz="1000" dirty="0">
              <a:solidFill>
                <a:schemeClr val="bg1"/>
              </a:solidFill>
              <a:latin typeface="Century Gothic"/>
              <a:ea typeface="Century Gothic"/>
              <a:cs typeface="Century Gothic"/>
            </a:endParaRPr>
          </a:p>
        </p:txBody>
      </p:sp>
      <p:cxnSp>
        <p:nvCxnSpPr>
          <p:cNvPr id="221" name="Straight Connector 220"/>
          <p:cNvCxnSpPr/>
          <p:nvPr/>
        </p:nvCxnSpPr>
        <p:spPr>
          <a:xfrm>
            <a:off x="5953162" y="3495007"/>
            <a:ext cx="0" cy="480777"/>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222" name="Isosceles Triangle 221"/>
          <p:cNvSpPr/>
          <p:nvPr/>
        </p:nvSpPr>
        <p:spPr>
          <a:xfrm rot="5400000">
            <a:off x="8426076" y="3839336"/>
            <a:ext cx="339631" cy="292785"/>
          </a:xfrm>
          <a:prstGeom prst="triangle">
            <a:avLst/>
          </a:prstGeom>
          <a:solidFill>
            <a:srgbClr val="C0D3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23" name="Oval 222"/>
          <p:cNvSpPr/>
          <p:nvPr/>
        </p:nvSpPr>
        <p:spPr>
          <a:xfrm>
            <a:off x="5545226" y="2863559"/>
            <a:ext cx="778994" cy="778994"/>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24" name="TextBox 223"/>
          <p:cNvSpPr txBox="1"/>
          <p:nvPr/>
        </p:nvSpPr>
        <p:spPr>
          <a:xfrm>
            <a:off x="5601461" y="2973374"/>
            <a:ext cx="650852" cy="553998"/>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Open</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 Source</a:t>
            </a:r>
          </a:p>
          <a:p>
            <a:pPr algn="ctr"/>
            <a:r>
              <a:rPr lang="en-US" sz="1000" dirty="0" smtClean="0">
                <a:solidFill>
                  <a:schemeClr val="bg1"/>
                </a:solidFill>
                <a:latin typeface="Century Gothic"/>
                <a:ea typeface="Century Gothic"/>
                <a:cs typeface="Century Gothic"/>
              </a:rPr>
              <a:t>PaaS</a:t>
            </a:r>
            <a:endParaRPr lang="en-US" sz="1000" dirty="0">
              <a:solidFill>
                <a:schemeClr val="bg1"/>
              </a:solidFill>
              <a:latin typeface="Century Gothic"/>
              <a:ea typeface="Century Gothic"/>
              <a:cs typeface="Century Gothic"/>
            </a:endParaRPr>
          </a:p>
        </p:txBody>
      </p:sp>
      <p:cxnSp>
        <p:nvCxnSpPr>
          <p:cNvPr id="225" name="Straight Connector 224"/>
          <p:cNvCxnSpPr/>
          <p:nvPr/>
        </p:nvCxnSpPr>
        <p:spPr>
          <a:xfrm>
            <a:off x="2929258" y="3448693"/>
            <a:ext cx="0" cy="690540"/>
          </a:xfrm>
          <a:prstGeom prst="line">
            <a:avLst/>
          </a:prstGeom>
          <a:ln>
            <a:solidFill>
              <a:srgbClr val="65B8CB"/>
            </a:solidFill>
          </a:ln>
          <a:effectLst/>
        </p:spPr>
        <p:style>
          <a:lnRef idx="2">
            <a:schemeClr val="accent1"/>
          </a:lnRef>
          <a:fillRef idx="0">
            <a:schemeClr val="accent1"/>
          </a:fillRef>
          <a:effectRef idx="1">
            <a:schemeClr val="accent1"/>
          </a:effectRef>
          <a:fontRef idx="minor">
            <a:schemeClr val="tx1"/>
          </a:fontRef>
        </p:style>
      </p:cxnSp>
      <p:sp>
        <p:nvSpPr>
          <p:cNvPr id="226" name="Oval 225"/>
          <p:cNvSpPr/>
          <p:nvPr/>
        </p:nvSpPr>
        <p:spPr>
          <a:xfrm>
            <a:off x="2538715" y="2873045"/>
            <a:ext cx="778994" cy="778994"/>
          </a:xfrm>
          <a:prstGeom prst="ellipse">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cxnSp>
        <p:nvCxnSpPr>
          <p:cNvPr id="228" name="Straight Connector 227"/>
          <p:cNvCxnSpPr/>
          <p:nvPr/>
        </p:nvCxnSpPr>
        <p:spPr>
          <a:xfrm>
            <a:off x="1926626" y="3448693"/>
            <a:ext cx="0" cy="690540"/>
          </a:xfrm>
          <a:prstGeom prst="line">
            <a:avLst/>
          </a:prstGeom>
          <a:ln>
            <a:solidFill>
              <a:srgbClr val="89B449"/>
            </a:solidFill>
          </a:ln>
          <a:effectLst/>
        </p:spPr>
        <p:style>
          <a:lnRef idx="2">
            <a:schemeClr val="accent1"/>
          </a:lnRef>
          <a:fillRef idx="0">
            <a:schemeClr val="accent1"/>
          </a:fillRef>
          <a:effectRef idx="1">
            <a:schemeClr val="accent1"/>
          </a:effectRef>
          <a:fontRef idx="minor">
            <a:schemeClr val="tx1"/>
          </a:fontRef>
        </p:style>
      </p:cxnSp>
      <p:sp>
        <p:nvSpPr>
          <p:cNvPr id="229" name="Oval 228"/>
          <p:cNvSpPr/>
          <p:nvPr/>
        </p:nvSpPr>
        <p:spPr>
          <a:xfrm>
            <a:off x="1536083" y="2873045"/>
            <a:ext cx="778994" cy="778994"/>
          </a:xfrm>
          <a:prstGeom prst="ellipse">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2" name="Rectangle 231"/>
          <p:cNvSpPr/>
          <p:nvPr/>
        </p:nvSpPr>
        <p:spPr>
          <a:xfrm>
            <a:off x="448071" y="3816262"/>
            <a:ext cx="1002424" cy="339275"/>
          </a:xfrm>
          <a:prstGeom prst="rect">
            <a:avLst/>
          </a:prstGeom>
          <a:solidFill>
            <a:srgbClr val="FCB1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3" name="Rectangle 232"/>
          <p:cNvSpPr/>
          <p:nvPr/>
        </p:nvSpPr>
        <p:spPr>
          <a:xfrm>
            <a:off x="1450495" y="3816262"/>
            <a:ext cx="1002424" cy="339275"/>
          </a:xfrm>
          <a:prstGeom prst="rect">
            <a:avLst/>
          </a:prstGeom>
          <a:solidFill>
            <a:srgbClr val="89B4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4" name="Rectangle 233"/>
          <p:cNvSpPr/>
          <p:nvPr/>
        </p:nvSpPr>
        <p:spPr>
          <a:xfrm>
            <a:off x="2446208" y="3816262"/>
            <a:ext cx="1002424" cy="339275"/>
          </a:xfrm>
          <a:prstGeom prst="rect">
            <a:avLst/>
          </a:prstGeom>
          <a:solidFill>
            <a:srgbClr val="65B8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5" name="Rectangle 234"/>
          <p:cNvSpPr/>
          <p:nvPr/>
        </p:nvSpPr>
        <p:spPr>
          <a:xfrm>
            <a:off x="3448632" y="3816262"/>
            <a:ext cx="1002424" cy="339275"/>
          </a:xfrm>
          <a:prstGeom prst="rect">
            <a:avLst/>
          </a:prstGeom>
          <a:solidFill>
            <a:srgbClr val="6C18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6" name="Rectangle 235"/>
          <p:cNvSpPr/>
          <p:nvPr/>
        </p:nvSpPr>
        <p:spPr>
          <a:xfrm>
            <a:off x="4451056" y="3816262"/>
            <a:ext cx="1002424" cy="339275"/>
          </a:xfrm>
          <a:prstGeom prst="rect">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7" name="Rectangle 236"/>
          <p:cNvSpPr/>
          <p:nvPr/>
        </p:nvSpPr>
        <p:spPr>
          <a:xfrm>
            <a:off x="5453480" y="3816262"/>
            <a:ext cx="1002424" cy="33927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8" name="Rectangle 237"/>
          <p:cNvSpPr/>
          <p:nvPr/>
        </p:nvSpPr>
        <p:spPr>
          <a:xfrm>
            <a:off x="6449193" y="3816262"/>
            <a:ext cx="1002424" cy="339275"/>
          </a:xfrm>
          <a:prstGeom prst="rect">
            <a:avLst/>
          </a:prstGeom>
          <a:solidFill>
            <a:srgbClr val="C26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39" name="Rectangle 238"/>
          <p:cNvSpPr/>
          <p:nvPr/>
        </p:nvSpPr>
        <p:spPr>
          <a:xfrm>
            <a:off x="7451617" y="3816262"/>
            <a:ext cx="1002424" cy="339275"/>
          </a:xfrm>
          <a:prstGeom prst="rect">
            <a:avLst/>
          </a:prstGeom>
          <a:solidFill>
            <a:srgbClr val="EA93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40" name="TextBox 239"/>
          <p:cNvSpPr txBox="1"/>
          <p:nvPr/>
        </p:nvSpPr>
        <p:spPr>
          <a:xfrm>
            <a:off x="644265"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2000</a:t>
            </a:r>
            <a:endParaRPr lang="en-US" sz="1200" spc="200" dirty="0">
              <a:solidFill>
                <a:schemeClr val="bg1"/>
              </a:solidFill>
              <a:latin typeface="Century Gothic"/>
              <a:ea typeface="Century Gothic"/>
              <a:cs typeface="Century Gothic"/>
            </a:endParaRPr>
          </a:p>
        </p:txBody>
      </p:sp>
      <p:sp>
        <p:nvSpPr>
          <p:cNvPr id="241" name="TextBox 240"/>
          <p:cNvSpPr txBox="1"/>
          <p:nvPr/>
        </p:nvSpPr>
        <p:spPr>
          <a:xfrm>
            <a:off x="16612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2001</a:t>
            </a:r>
            <a:endParaRPr lang="en-US" sz="1200" spc="200" dirty="0">
              <a:solidFill>
                <a:schemeClr val="bg1"/>
              </a:solidFill>
              <a:latin typeface="Century Gothic"/>
              <a:ea typeface="Century Gothic"/>
              <a:cs typeface="Century Gothic"/>
            </a:endParaRPr>
          </a:p>
        </p:txBody>
      </p:sp>
      <p:sp>
        <p:nvSpPr>
          <p:cNvPr id="242" name="TextBox 241"/>
          <p:cNvSpPr txBox="1"/>
          <p:nvPr/>
        </p:nvSpPr>
        <p:spPr>
          <a:xfrm>
            <a:off x="2630351"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2006</a:t>
            </a:r>
            <a:endParaRPr lang="en-US" sz="1200" spc="200" dirty="0">
              <a:solidFill>
                <a:schemeClr val="bg1"/>
              </a:solidFill>
              <a:latin typeface="Century Gothic"/>
              <a:ea typeface="Century Gothic"/>
              <a:cs typeface="Century Gothic"/>
            </a:endParaRPr>
          </a:p>
        </p:txBody>
      </p:sp>
      <p:sp>
        <p:nvSpPr>
          <p:cNvPr id="243" name="TextBox 242"/>
          <p:cNvSpPr txBox="1"/>
          <p:nvPr/>
        </p:nvSpPr>
        <p:spPr>
          <a:xfrm>
            <a:off x="365966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2009</a:t>
            </a:r>
            <a:endParaRPr lang="en-US" sz="1200" spc="200" dirty="0">
              <a:solidFill>
                <a:schemeClr val="bg1"/>
              </a:solidFill>
              <a:latin typeface="Century Gothic"/>
              <a:ea typeface="Century Gothic"/>
              <a:cs typeface="Century Gothic"/>
            </a:endParaRPr>
          </a:p>
        </p:txBody>
      </p:sp>
      <p:sp>
        <p:nvSpPr>
          <p:cNvPr id="244" name="TextBox 243"/>
          <p:cNvSpPr txBox="1"/>
          <p:nvPr/>
        </p:nvSpPr>
        <p:spPr>
          <a:xfrm>
            <a:off x="4635722"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2010</a:t>
            </a:r>
            <a:endParaRPr lang="en-US" sz="1200" spc="200" dirty="0">
              <a:solidFill>
                <a:schemeClr val="bg1"/>
              </a:solidFill>
              <a:latin typeface="Century Gothic"/>
              <a:ea typeface="Century Gothic"/>
              <a:cs typeface="Century Gothic"/>
            </a:endParaRPr>
          </a:p>
        </p:txBody>
      </p:sp>
      <p:sp>
        <p:nvSpPr>
          <p:cNvPr id="245" name="TextBox 244"/>
          <p:cNvSpPr txBox="1"/>
          <p:nvPr/>
        </p:nvSpPr>
        <p:spPr>
          <a:xfrm>
            <a:off x="56427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2011</a:t>
            </a:r>
            <a:endParaRPr lang="en-US" sz="1200" spc="200" dirty="0">
              <a:solidFill>
                <a:schemeClr val="bg1"/>
              </a:solidFill>
              <a:latin typeface="Century Gothic"/>
              <a:ea typeface="Century Gothic"/>
              <a:cs typeface="Century Gothic"/>
            </a:endParaRPr>
          </a:p>
        </p:txBody>
      </p:sp>
      <p:sp>
        <p:nvSpPr>
          <p:cNvPr id="246" name="Oval 245"/>
          <p:cNvSpPr/>
          <p:nvPr/>
        </p:nvSpPr>
        <p:spPr>
          <a:xfrm>
            <a:off x="554002" y="2873045"/>
            <a:ext cx="778994" cy="778994"/>
          </a:xfrm>
          <a:prstGeom prst="ellipse">
            <a:avLst/>
          </a:prstGeom>
          <a:solidFill>
            <a:srgbClr val="FBB0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a:endParaRPr>
          </a:p>
        </p:txBody>
      </p:sp>
      <p:sp>
        <p:nvSpPr>
          <p:cNvPr id="247" name="TextBox 246"/>
          <p:cNvSpPr txBox="1"/>
          <p:nvPr/>
        </p:nvSpPr>
        <p:spPr>
          <a:xfrm>
            <a:off x="523173" y="2980697"/>
            <a:ext cx="824990" cy="553998"/>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Non-</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Virtualized</a:t>
            </a:r>
          </a:p>
          <a:p>
            <a:pPr algn="ctr"/>
            <a:r>
              <a:rPr lang="en-US" sz="1000" dirty="0" smtClean="0">
                <a:solidFill>
                  <a:schemeClr val="bg1"/>
                </a:solidFill>
                <a:latin typeface="Century Gothic"/>
                <a:ea typeface="Century Gothic"/>
                <a:cs typeface="Century Gothic"/>
              </a:rPr>
              <a:t>Hardware</a:t>
            </a:r>
            <a:endParaRPr lang="en-US" sz="1000" dirty="0">
              <a:solidFill>
                <a:schemeClr val="bg1"/>
              </a:solidFill>
              <a:latin typeface="Century Gothic"/>
              <a:ea typeface="Century Gothic"/>
              <a:cs typeface="Century Gothic"/>
            </a:endParaRPr>
          </a:p>
        </p:txBody>
      </p:sp>
      <p:sp>
        <p:nvSpPr>
          <p:cNvPr id="254" name="TextBox 253"/>
          <p:cNvSpPr txBox="1"/>
          <p:nvPr/>
        </p:nvSpPr>
        <p:spPr>
          <a:xfrm>
            <a:off x="6625516" y="3842011"/>
            <a:ext cx="603951" cy="276999"/>
          </a:xfrm>
          <a:prstGeom prst="rect">
            <a:avLst/>
          </a:prstGeom>
          <a:noFill/>
        </p:spPr>
        <p:txBody>
          <a:bodyPr wrap="none" rtlCol="0">
            <a:spAutoFit/>
          </a:bodyPr>
          <a:lstStyle/>
          <a:p>
            <a:pPr algn="ctr"/>
            <a:r>
              <a:rPr lang="en-US" sz="1200" spc="200" dirty="0" smtClean="0">
                <a:solidFill>
                  <a:schemeClr val="bg1"/>
                </a:solidFill>
                <a:latin typeface="Century Gothic"/>
                <a:ea typeface="Century Gothic"/>
                <a:cs typeface="Century Gothic"/>
              </a:rPr>
              <a:t>2013</a:t>
            </a:r>
            <a:endParaRPr lang="en-US" sz="1200" spc="200" dirty="0">
              <a:solidFill>
                <a:schemeClr val="bg1"/>
              </a:solidFill>
              <a:latin typeface="Century Gothic"/>
              <a:ea typeface="Century Gothic"/>
              <a:cs typeface="Century Gothic"/>
            </a:endParaRPr>
          </a:p>
        </p:txBody>
      </p:sp>
      <p:pic>
        <p:nvPicPr>
          <p:cNvPr id="53" name="Picture 52" descr="cloud foundry logo.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3479" y="4330689"/>
            <a:ext cx="995713" cy="194905"/>
          </a:xfrm>
          <a:prstGeom prst="rect">
            <a:avLst/>
          </a:prstGeom>
        </p:spPr>
      </p:pic>
      <p:pic>
        <p:nvPicPr>
          <p:cNvPr id="55" name="Picture 5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992" y="727177"/>
            <a:ext cx="2347951" cy="2094775"/>
          </a:xfrm>
          <a:prstGeom prst="rect">
            <a:avLst/>
          </a:prstGeom>
        </p:spPr>
      </p:pic>
      <p:pic>
        <p:nvPicPr>
          <p:cNvPr id="56" name="Picture 5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7810" y="4093945"/>
            <a:ext cx="719769" cy="642157"/>
          </a:xfrm>
          <a:prstGeom prst="rect">
            <a:avLst/>
          </a:prstGeom>
        </p:spPr>
      </p:pic>
      <p:pic>
        <p:nvPicPr>
          <p:cNvPr id="47" name="Picture 4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62202" y="4261011"/>
            <a:ext cx="1212713" cy="511462"/>
          </a:xfrm>
          <a:prstGeom prst="rect">
            <a:avLst/>
          </a:prstGeom>
        </p:spPr>
      </p:pic>
      <p:sp>
        <p:nvSpPr>
          <p:cNvPr id="48" name="TextBox 47"/>
          <p:cNvSpPr txBox="1"/>
          <p:nvPr/>
        </p:nvSpPr>
        <p:spPr>
          <a:xfrm>
            <a:off x="1525761" y="3106022"/>
            <a:ext cx="783976" cy="400110"/>
          </a:xfrm>
          <a:prstGeom prst="rect">
            <a:avLst/>
          </a:prstGeom>
          <a:noFill/>
        </p:spPr>
        <p:txBody>
          <a:bodyPr wrap="none" rtlCol="0">
            <a:spAutoFit/>
          </a:bodyPr>
          <a:lstStyle/>
          <a:p>
            <a:pPr algn="ctr"/>
            <a:r>
              <a:rPr lang="en-US" sz="1000" dirty="0" smtClean="0">
                <a:solidFill>
                  <a:schemeClr val="bg1"/>
                </a:solidFill>
                <a:latin typeface="Century Gothic"/>
                <a:ea typeface="Century Gothic"/>
                <a:cs typeface="Century Gothic"/>
              </a:rPr>
              <a:t>Virtualiza-</a:t>
            </a:r>
            <a:br>
              <a:rPr lang="en-US" sz="1000" dirty="0" smtClean="0">
                <a:solidFill>
                  <a:schemeClr val="bg1"/>
                </a:solidFill>
                <a:latin typeface="Century Gothic"/>
                <a:ea typeface="Century Gothic"/>
                <a:cs typeface="Century Gothic"/>
              </a:rPr>
            </a:br>
            <a:r>
              <a:rPr lang="en-US" sz="1000" dirty="0" smtClean="0">
                <a:solidFill>
                  <a:schemeClr val="bg1"/>
                </a:solidFill>
                <a:latin typeface="Century Gothic"/>
                <a:ea typeface="Century Gothic"/>
                <a:cs typeface="Century Gothic"/>
              </a:rPr>
              <a:t>tion</a:t>
            </a:r>
            <a:endParaRPr lang="en-US" sz="1000" dirty="0">
              <a:solidFill>
                <a:schemeClr val="bg1"/>
              </a:solidFill>
              <a:latin typeface="Century Gothic"/>
              <a:ea typeface="Century Gothic"/>
              <a:cs typeface="Century Gothic"/>
            </a:endParaRPr>
          </a:p>
        </p:txBody>
      </p:sp>
      <p:pic>
        <p:nvPicPr>
          <p:cNvPr id="49" name="Picture 4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0539" y="4160785"/>
            <a:ext cx="1200777" cy="506994"/>
          </a:xfrm>
          <a:prstGeom prst="rect">
            <a:avLst/>
          </a:prstGeom>
        </p:spPr>
      </p:pic>
      <p:pic>
        <p:nvPicPr>
          <p:cNvPr id="50" name="Picture 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85753" y="4227591"/>
            <a:ext cx="906562" cy="362625"/>
          </a:xfrm>
          <a:prstGeom prst="rect">
            <a:avLst/>
          </a:prstGeom>
        </p:spPr>
      </p:pic>
      <p:pic>
        <p:nvPicPr>
          <p:cNvPr id="51" name="Picture 5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403686" y="4287030"/>
            <a:ext cx="1082726" cy="251986"/>
          </a:xfrm>
          <a:prstGeom prst="rect">
            <a:avLst/>
          </a:prstGeom>
        </p:spPr>
      </p:pic>
      <p:pic>
        <p:nvPicPr>
          <p:cNvPr id="52" name="Picture 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59923" y="4217353"/>
            <a:ext cx="955080" cy="413371"/>
          </a:xfrm>
          <a:prstGeom prst="rect">
            <a:avLst/>
          </a:prstGeom>
        </p:spPr>
      </p:pic>
      <p:sp>
        <p:nvSpPr>
          <p:cNvPr id="54" name="TextBox 53"/>
          <p:cNvSpPr txBox="1"/>
          <p:nvPr/>
        </p:nvSpPr>
        <p:spPr>
          <a:xfrm>
            <a:off x="2693392" y="3149972"/>
            <a:ext cx="453970" cy="246221"/>
          </a:xfrm>
          <a:prstGeom prst="rect">
            <a:avLst/>
          </a:prstGeom>
          <a:noFill/>
        </p:spPr>
        <p:txBody>
          <a:bodyPr wrap="none" rtlCol="0">
            <a:spAutoFit/>
          </a:bodyPr>
          <a:lstStyle/>
          <a:p>
            <a:pPr algn="ctr"/>
            <a:r>
              <a:rPr lang="en-US" sz="1000" dirty="0">
                <a:solidFill>
                  <a:schemeClr val="bg1"/>
                </a:solidFill>
                <a:latin typeface="Century Gothic"/>
                <a:ea typeface="Century Gothic"/>
                <a:cs typeface="Century Gothic"/>
              </a:rPr>
              <a:t>IaaS</a:t>
            </a:r>
          </a:p>
        </p:txBody>
      </p:sp>
    </p:spTree>
    <p:extLst>
      <p:ext uri="{BB962C8B-B14F-4D97-AF65-F5344CB8AC3E}">
        <p14:creationId xmlns:p14="http://schemas.microsoft.com/office/powerpoint/2010/main" val="302221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5153</TotalTime>
  <Words>981</Words>
  <Application>Microsoft Macintosh PowerPoint</Application>
  <PresentationFormat>On-screen Show (16:9)</PresentationFormat>
  <Paragraphs>259</Paragraphs>
  <Slides>32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Century Gothic</vt:lpstr>
      <vt:lpstr>Century Old Style</vt:lpstr>
      <vt:lpstr>Courier</vt:lpstr>
      <vt:lpstr>Helvetica Neue</vt:lpstr>
      <vt:lpstr>Arial</vt:lpstr>
      <vt:lpstr>Office Theme</vt:lpstr>
      <vt:lpstr>A Brief History of the Cloud</vt:lpstr>
      <vt:lpstr>Cloud Native Computing Foundation</vt:lpstr>
      <vt:lpstr>Non-Virtualized Servers: Sun (2000)</vt:lpstr>
      <vt:lpstr>Virtualization: VMWare (2001)</vt:lpstr>
      <vt:lpstr>IaaS: AWS (2006)</vt:lpstr>
      <vt:lpstr>PaaS: Heroku (2009)</vt:lpstr>
      <vt:lpstr>Open Source IaaS: OpenStack (2010)</vt:lpstr>
      <vt:lpstr>Open Source PaaS: Cloud Foundry (2011)</vt:lpstr>
      <vt:lpstr>Containers: Docker (2013)</vt:lpstr>
      <vt:lpstr>Cloud Native: CNCF (2015)</vt:lpstr>
      <vt:lpstr>What Have We Learned?</vt:lpstr>
      <vt:lpstr>How Do These Technologies Interact?</vt:lpstr>
      <vt:lpstr>Cloud Native  Value Propositions</vt:lpstr>
      <vt:lpstr>PowerPoint Presentation</vt:lpstr>
      <vt:lpstr>No Lock-in</vt:lpstr>
      <vt:lpstr>Unlimited Scalability</vt:lpstr>
      <vt:lpstr>Agility and Maintainability</vt:lpstr>
      <vt:lpstr>Improved Efficiency and Resource Utilization</vt:lpstr>
      <vt:lpstr>Resiliency</vt:lpstr>
      <vt:lpstr>Hosting with the CNCF?</vt:lpstr>
      <vt:lpstr>Software Foundations in a Post-GitHub World</vt:lpstr>
      <vt:lpstr>Why You Should Host Your Project at CNCF</vt:lpstr>
      <vt:lpstr>Why You Should  Join the CNCF?</vt:lpstr>
      <vt:lpstr>Help Set the Direction of Cloud Native</vt:lpstr>
      <vt:lpstr>More Info</vt:lpstr>
      <vt:lpstr>Extra Slides</vt:lpstr>
      <vt:lpstr>Linux Foundation Projects Ecosystem</vt:lpstr>
      <vt:lpstr>CNCF Events</vt:lpstr>
      <vt:lpstr>CNCF Members</vt:lpstr>
      <vt:lpstr>CNCF Governance Structure</vt:lpstr>
      <vt:lpstr>CNCF Potential Projects</vt:lpstr>
      <vt:lpstr>2016 Foundation Goals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History of the Cloud</dc:title>
  <cp:lastModifiedBy>Dan Kohn</cp:lastModifiedBy>
  <cp:revision>203</cp:revision>
  <cp:lastPrinted>2016-08-04T19:29:49Z</cp:lastPrinted>
  <dcterms:modified xsi:type="dcterms:W3CDTF">2016-08-20T03:02:35Z</dcterms:modified>
</cp:coreProperties>
</file>